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22"/>
  </p:notesMasterIdLst>
  <p:sldIdLst>
    <p:sldId id="256" r:id="rId4"/>
    <p:sldId id="291" r:id="rId5"/>
    <p:sldId id="290" r:id="rId6"/>
    <p:sldId id="257" r:id="rId7"/>
    <p:sldId id="258" r:id="rId8"/>
    <p:sldId id="259" r:id="rId9"/>
    <p:sldId id="260" r:id="rId10"/>
    <p:sldId id="261" r:id="rId11"/>
    <p:sldId id="262" r:id="rId12"/>
    <p:sldId id="263" r:id="rId13"/>
    <p:sldId id="264" r:id="rId14"/>
    <p:sldId id="265" r:id="rId15"/>
    <p:sldId id="282" r:id="rId16"/>
    <p:sldId id="284" r:id="rId17"/>
    <p:sldId id="285" r:id="rId18"/>
    <p:sldId id="286" r:id="rId19"/>
    <p:sldId id="288" r:id="rId20"/>
    <p:sldId id="289"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Glacial Indifference" panose="020B0604020202020204" charset="0"/>
      <p:regular r:id="rId27"/>
    </p:embeddedFont>
    <p:embeddedFont>
      <p:font typeface="Glacial Indifference Bold" panose="020B0604020202020204" charset="0"/>
      <p:regular r:id="rId28"/>
    </p:embeddedFont>
    <p:embeddedFont>
      <p:font typeface="Singel" panose="020B0604020202020204" charset="0"/>
      <p:regular r:id="rId29"/>
    </p:embeddedFont>
    <p:embeddedFont>
      <p:font typeface="Singel 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046B1B-9C35-AD2D-7C82-AD6CB0238055}" v="3" dt="2023-02-14T08:42:06.367"/>
    <p1510:client id="{6BBCF824-4AF3-F29E-C0AB-C1FB1C53120D}" v="23" dt="2023-02-10T05:25:26.400"/>
    <p1510:client id="{90183C67-F65C-10D6-2453-3D62F09A0584}" v="8" dt="2023-02-14T05:15:33.040"/>
    <p1510:client id="{F1D178E4-3318-143C-8B7D-86505011346A}" v="2" dt="2023-02-14T00:43:34.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microsoft.com/office/2015/10/relationships/revisionInfo" Target="revisionInfo.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14.02.2023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Two Years ago began the process of developing our new strategic plan. As part of the process we engaged an external company to work with our families, students and staff to gather their thoughts. From here our leadership team them worked with our Board, P &amp; F, students and staff to finalise our new strategic plan which we will share with you throughout 2023. This exciting work led us to reimaging our Vision, School Values and Learner Dispositions so that they reflected the type of community St Joseph's aspires to be. Over the last two weeks we have been introducing our Values and Dispositions and tonight we would like to introduce these to our families as well.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offer a sacramental program here at St Joseph's and this is run through our parish. We offer Reconciliation, Communion, and Confirmation. We still have availability in our program this year, please contact Christine if you would like to enrol your child.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part of our Health curriculum we teach the child Protection Curriculum and each term there is a different focus area. They are: The Right To be Safe, Relations, Recognising and Reporting Abuse and Protective Strategies.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St Joseph's we promote reading in a number of ways because it is so important to devlop that love of reading alongside learning the skills to decode. (Play Video)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Literacy Pro measures reading comprehension (using research-based, online assessment), identifies books to promote reading growth in each student, and then motivates them to keep reading via quizzes and certificates. The program also provides meaningful and actionable data for teachers and administrators at a student/class/school level.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Middle childhood brings many changes in a child’s life. By this time, children can dress themselves, catch a ball more easily and tie their shoes. Having independence from their family becomes more important now. Friendships become more and more important. Physical, social, and mental skills develop quickly at this time also. This is a critical time for children to develop confidence in all areas of life, including friendships, schoolwork, and sports.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why at this age you may begin to hear about friendship issues occurring at school. This is very common because at this age their peer group becomes extremely important to them. children have moved out of the Egocentric stage which is where the child assumes that other people see, hear, and feel exactly the same as they do into the middle childhood stage.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cannot assume that children have the skills to navigate this next stage of development so at St Joseph's we are introducing our Social Skills program. This is where we will be explicitly teaching children how to navigate through some of the typical issues that arise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Each term our social skills program will have a different focus that will also align to our school values and our school motto - In All Things Charity.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Two Years ago began the process of developing our new strategic plan. As part of the process we engaged an external company to work with our families, students and staff to gather their thoughts. From here our leadership team them worked with our Board, P &amp; F, students and staff to finalise our new strategic plan which we will share with you throughout 2023. This exciting work led us to reimaging our Vision, School Values and Learner Dispositions so that they reflected the type of community St Joseph's aspires to be. Over the last two weeks we have been introducing our Values and Dispositions and tonight we would like to introduce these to our families as well.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2942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Two Years ago began the process of developing our new strategic plan. As part of the process we engaged an external company to work with our families, students and staff to gather their thoughts. From here our leadership team them worked with our Board, P &amp; F, students and staff to finalise our new strategic plan which we will share with you throughout 2023. This exciting work led us to reimaging our Vision, School Values and Learner Dispositions so that they reflected the type of community St Joseph's aspires to be. Over the last two weeks we have been introducing our Values and Dispositions and tonight we would like to introduce these to our families as well.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three values Excellence, Connection, and Gratitude not only reflect the values our community wish to instill in the students of St Joseph's but they also reflect the values our 3 patrons displayed throughout their life. You will notice that each Patron has a coloured ring around their photo this is because our house teams are also named after our patrons. Blue is MacKillop, Yellow is Tenison, and Red, McCormick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five Learner Dispositions Bravery, Resilience, Thinker/ curious, Persistence, and Collaboration.</a:t>
            </a:r>
          </a:p>
          <a:p>
            <a:endParaRPr lang="en-US"/>
          </a:p>
          <a:p>
            <a:r>
              <a:rPr lang="en-US"/>
              <a:t>Learner Dispositions can be explained as the characteristics or attitudes students use in their approach to learning. They are life skills, and when explicitly taught to students they become the habits of mind they will use to repond to situations now and in the future.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different approaches taken with designing learning tasks, assessments, and teaching are not haphazard. Our Visible Learning Certification was awarded to us because all our approaches to learning are grounded in research and reflect best practices. Our teaching is informed by data and the decisions we make are intentional.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classroom here are some of the tools that we use that reflect John Hattie's research and positively impact the progress children make.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Learning Pit is one way to explain why challenge leads to enhanced learning. It helps teachers structure lessons, and encourages students  to challenge  themselves.  Designed by James Nottingham the Learning Pit invites children to take risks and step out of their comfort zone. It encourages the students to identify strategies they can use to assist them with their learning.  This is a tool that is used as a pathway to excellence.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use a range of strategies to support students to take responsibility for their actions both positive and negative and we do this through a range of different whole-school approaches. We will now demonstrate a morning welcome with you. Typically we would do this in a circle so every child feels included. </a:t>
            </a:r>
          </a:p>
          <a:p>
            <a:r>
              <a:rPr lang="en-US"/>
              <a:t>Morning welcome (Daily) = The first consistent, predictable routine of the day that creates a sense of safety and belonging. It can also be the first positive interaction a child can have for the day. </a:t>
            </a:r>
          </a:p>
          <a:p>
            <a:endParaRPr lang="en-US"/>
          </a:p>
          <a:p>
            <a:r>
              <a:rPr lang="en-US"/>
              <a:t>The morning welcome follows a structure of a:</a:t>
            </a:r>
          </a:p>
          <a:p>
            <a:r>
              <a:rPr lang="en-US"/>
              <a:t>Positive interaction- Can be a child’s first positive interaction of the day. Using name makes them feel welcome and valued. Demonstrating that you can have safe touch between people. So we ask you to introduce yourself to the people next to you.</a:t>
            </a:r>
          </a:p>
          <a:p>
            <a:endParaRPr lang="en-US"/>
          </a:p>
          <a:p>
            <a:r>
              <a:rPr lang="en-US"/>
              <a:t>Values and Expectations- Set the expectations for the days and select 3 values to anchor to and reflect on during the day/week. What are three values we can focus on tonight?</a:t>
            </a:r>
          </a:p>
          <a:p>
            <a:endParaRPr lang="en-US"/>
          </a:p>
          <a:p>
            <a:r>
              <a:rPr lang="en-US"/>
              <a:t>Track the speaker: A gentle reminder to students to keep eyes on the person speaking and show active listening skills- respect</a:t>
            </a:r>
          </a:p>
          <a:p>
            <a:endParaRPr lang="en-US"/>
          </a:p>
          <a:p>
            <a:r>
              <a:rPr lang="en-US"/>
              <a:t>Announcements: Anything interesting to share? Birthdays, celebrations etc</a:t>
            </a:r>
          </a:p>
          <a:p>
            <a:r>
              <a:rPr lang="en-US"/>
              <a:t>Does anyone have any announcements they would like to share. (If no one shares - teachers share their own announcements.)</a:t>
            </a:r>
          </a:p>
          <a:p>
            <a:endParaRPr lang="en-US"/>
          </a:p>
          <a:p>
            <a:r>
              <a:rPr lang="en-US"/>
              <a:t>Positive Primer: A short, easy and fun activity or game to bring some smiles into the room. </a:t>
            </a:r>
          </a:p>
          <a:p>
            <a:endParaRPr lang="en-US"/>
          </a:p>
          <a:p>
            <a:endParaRPr lang="en-US"/>
          </a:p>
          <a:p>
            <a:r>
              <a:rPr lang="en-US"/>
              <a:t>What Went Well?: Reflection of What went well during the morning. Done again at the end of the 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mailto:sacraments@eparish.org.au"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hyperlink" Target="mailto:cfarrugia@stjk.catholic.edu.a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0" y="2936395"/>
            <a:ext cx="18288000" cy="4414209"/>
            <a:chOff x="0" y="0"/>
            <a:chExt cx="5247721" cy="1266652"/>
          </a:xfrm>
        </p:grpSpPr>
        <p:sp>
          <p:nvSpPr>
            <p:cNvPr id="4" name="Freeform 4"/>
            <p:cNvSpPr/>
            <p:nvPr/>
          </p:nvSpPr>
          <p:spPr>
            <a:xfrm>
              <a:off x="0" y="0"/>
              <a:ext cx="5247721" cy="1266652"/>
            </a:xfrm>
            <a:custGeom>
              <a:avLst/>
              <a:gdLst/>
              <a:ahLst/>
              <a:cxnLst/>
              <a:rect l="l" t="t" r="r" b="b"/>
              <a:pathLst>
                <a:path w="5247721" h="1266652">
                  <a:moveTo>
                    <a:pt x="0" y="0"/>
                  </a:moveTo>
                  <a:lnTo>
                    <a:pt x="5247721" y="0"/>
                  </a:lnTo>
                  <a:lnTo>
                    <a:pt x="5247721" y="1266652"/>
                  </a:lnTo>
                  <a:lnTo>
                    <a:pt x="0" y="1266652"/>
                  </a:lnTo>
                  <a:close/>
                </a:path>
              </a:pathLst>
            </a:custGeom>
            <a:solidFill>
              <a:srgbClr val="4F70B8">
                <a:alpha val="77647"/>
              </a:srgbClr>
            </a:solidFill>
          </p:spPr>
        </p:sp>
        <p:sp>
          <p:nvSpPr>
            <p:cNvPr id="5" name="TextBox 5"/>
            <p:cNvSpPr txBox="1"/>
            <p:nvPr/>
          </p:nvSpPr>
          <p:spPr>
            <a:xfrm>
              <a:off x="0" y="-28575"/>
              <a:ext cx="812800" cy="841375"/>
            </a:xfrm>
            <a:prstGeom prst="rect">
              <a:avLst/>
            </a:prstGeom>
          </p:spPr>
          <p:txBody>
            <a:bodyPr lIns="46627" tIns="46627" rIns="46627" bIns="46627" rtlCol="0" anchor="ctr"/>
            <a:lstStyle/>
            <a:p>
              <a:pPr algn="ctr">
                <a:lnSpc>
                  <a:spcPts val="2441"/>
                </a:lnSpc>
                <a:spcBef>
                  <a:spcPct val="0"/>
                </a:spcBef>
              </a:pPr>
              <a:endParaRPr/>
            </a:p>
          </p:txBody>
        </p:sp>
      </p:grpSp>
      <p:pic>
        <p:nvPicPr>
          <p:cNvPr id="6" name="Picture 6"/>
          <p:cNvPicPr>
            <a:picLocks noChangeAspect="1"/>
          </p:cNvPicPr>
          <p:nvPr/>
        </p:nvPicPr>
        <p:blipFill>
          <a:blip r:embed="rId3"/>
          <a:srcRect/>
          <a:stretch>
            <a:fillRect/>
          </a:stretch>
        </p:blipFill>
        <p:spPr>
          <a:xfrm>
            <a:off x="15202793" y="8099145"/>
            <a:ext cx="2187855" cy="2187855"/>
          </a:xfrm>
          <a:prstGeom prst="rect">
            <a:avLst/>
          </a:prstGeom>
        </p:spPr>
      </p:pic>
      <p:sp>
        <p:nvSpPr>
          <p:cNvPr id="7" name="TextBox 7"/>
          <p:cNvSpPr txBox="1"/>
          <p:nvPr/>
        </p:nvSpPr>
        <p:spPr>
          <a:xfrm>
            <a:off x="825392" y="4252901"/>
            <a:ext cx="16637216" cy="1810113"/>
          </a:xfrm>
          <a:prstGeom prst="rect">
            <a:avLst/>
          </a:prstGeom>
        </p:spPr>
        <p:txBody>
          <a:bodyPr lIns="0" tIns="0" rIns="0" bIns="0" rtlCol="0" anchor="t">
            <a:spAutoFit/>
          </a:bodyPr>
          <a:lstStyle/>
          <a:p>
            <a:pPr algn="ctr">
              <a:lnSpc>
                <a:spcPts val="7329"/>
              </a:lnSpc>
            </a:pPr>
            <a:r>
              <a:rPr lang="en-US" sz="5235" spc="1010">
                <a:solidFill>
                  <a:srgbClr val="FFFFFF"/>
                </a:solidFill>
                <a:latin typeface="Singel Bold"/>
              </a:rPr>
              <a:t>2023 information session for </a:t>
            </a:r>
          </a:p>
          <a:p>
            <a:pPr algn="ctr">
              <a:lnSpc>
                <a:spcPts val="7329"/>
              </a:lnSpc>
            </a:pPr>
            <a:r>
              <a:rPr lang="en-US" sz="5235" spc="1010">
                <a:solidFill>
                  <a:srgbClr val="FFFFFF"/>
                </a:solidFill>
                <a:latin typeface="Singel Bold"/>
              </a:rPr>
              <a:t>Parents and Caregivers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F2452"/>
        </a:solidFill>
        <a:effectLst/>
      </p:bgPr>
    </p:bg>
    <p:spTree>
      <p:nvGrpSpPr>
        <p:cNvPr id="1" name=""/>
        <p:cNvGrpSpPr/>
        <p:nvPr/>
      </p:nvGrpSpPr>
      <p:grpSpPr>
        <a:xfrm>
          <a:off x="0" y="0"/>
          <a:ext cx="0" cy="0"/>
          <a:chOff x="0" y="0"/>
          <a:chExt cx="0" cy="0"/>
        </a:xfrm>
      </p:grpSpPr>
      <p:grpSp>
        <p:nvGrpSpPr>
          <p:cNvPr id="2" name="Group 2"/>
          <p:cNvGrpSpPr/>
          <p:nvPr/>
        </p:nvGrpSpPr>
        <p:grpSpPr>
          <a:xfrm>
            <a:off x="9144000" y="788353"/>
            <a:ext cx="9414754" cy="8710294"/>
            <a:chOff x="0" y="0"/>
            <a:chExt cx="12553005" cy="11613726"/>
          </a:xfrm>
        </p:grpSpPr>
        <p:pic>
          <p:nvPicPr>
            <p:cNvPr id="3" name="Picture 3"/>
            <p:cNvPicPr>
              <a:picLocks noChangeAspect="1"/>
            </p:cNvPicPr>
            <p:nvPr/>
          </p:nvPicPr>
          <p:blipFill>
            <a:blip r:embed="rId3"/>
            <a:srcRect l="27896"/>
            <a:stretch>
              <a:fillRect/>
            </a:stretch>
          </p:blipFill>
          <p:spPr>
            <a:xfrm>
              <a:off x="0" y="0"/>
              <a:ext cx="12553005" cy="11613726"/>
            </a:xfrm>
            <a:prstGeom prst="rect">
              <a:avLst/>
            </a:prstGeom>
          </p:spPr>
        </p:pic>
      </p:grpSp>
      <p:sp>
        <p:nvSpPr>
          <p:cNvPr id="4" name="TextBox 4"/>
          <p:cNvSpPr txBox="1"/>
          <p:nvPr/>
        </p:nvSpPr>
        <p:spPr>
          <a:xfrm>
            <a:off x="476964" y="921703"/>
            <a:ext cx="11354678" cy="2190095"/>
          </a:xfrm>
          <a:prstGeom prst="rect">
            <a:avLst/>
          </a:prstGeom>
        </p:spPr>
        <p:txBody>
          <a:bodyPr lIns="0" tIns="0" rIns="0" bIns="0" rtlCol="0" anchor="t">
            <a:spAutoFit/>
          </a:bodyPr>
          <a:lstStyle/>
          <a:p>
            <a:pPr>
              <a:lnSpc>
                <a:spcPts val="8470"/>
              </a:lnSpc>
            </a:pPr>
            <a:r>
              <a:rPr lang="en-US" sz="8304">
                <a:solidFill>
                  <a:srgbClr val="FFFFFF"/>
                </a:solidFill>
                <a:latin typeface="Singel"/>
              </a:rPr>
              <a:t>Developing Personal </a:t>
            </a:r>
          </a:p>
          <a:p>
            <a:pPr>
              <a:lnSpc>
                <a:spcPts val="8470"/>
              </a:lnSpc>
            </a:pPr>
            <a:r>
              <a:rPr lang="en-US" sz="8304">
                <a:solidFill>
                  <a:srgbClr val="FFFFFF"/>
                </a:solidFill>
                <a:latin typeface="Singel"/>
              </a:rPr>
              <a:t>Responsibility</a:t>
            </a:r>
          </a:p>
        </p:txBody>
      </p:sp>
      <p:sp>
        <p:nvSpPr>
          <p:cNvPr id="5" name="TextBox 5"/>
          <p:cNvSpPr txBox="1"/>
          <p:nvPr/>
        </p:nvSpPr>
        <p:spPr>
          <a:xfrm>
            <a:off x="476964" y="4125924"/>
            <a:ext cx="7514977" cy="2472055"/>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F4E8E1"/>
                </a:solidFill>
                <a:latin typeface="Glacial Indifference"/>
              </a:rPr>
              <a:t>Morning Welcome</a:t>
            </a:r>
          </a:p>
          <a:p>
            <a:pPr marL="604519" lvl="1" indent="-302260">
              <a:lnSpc>
                <a:spcPts val="3919"/>
              </a:lnSpc>
              <a:buFont typeface="Arial"/>
              <a:buChar char="•"/>
            </a:pPr>
            <a:r>
              <a:rPr lang="en-US" sz="2799">
                <a:solidFill>
                  <a:srgbClr val="F4E8E1"/>
                </a:solidFill>
                <a:latin typeface="Glacial Indifference"/>
              </a:rPr>
              <a:t>Circle Time</a:t>
            </a:r>
          </a:p>
          <a:p>
            <a:pPr marL="604519" lvl="1" indent="-302260">
              <a:lnSpc>
                <a:spcPts val="3919"/>
              </a:lnSpc>
              <a:buFont typeface="Arial"/>
              <a:buChar char="•"/>
            </a:pPr>
            <a:r>
              <a:rPr lang="en-US" sz="2799">
                <a:solidFill>
                  <a:srgbClr val="F4E8E1"/>
                </a:solidFill>
                <a:latin typeface="Glacial Indifference"/>
              </a:rPr>
              <a:t>Class Agreements</a:t>
            </a:r>
          </a:p>
          <a:p>
            <a:pPr marL="604519" lvl="1" indent="-302260">
              <a:lnSpc>
                <a:spcPts val="3919"/>
              </a:lnSpc>
              <a:buFont typeface="Arial"/>
              <a:buChar char="•"/>
            </a:pPr>
            <a:r>
              <a:rPr lang="en-US" sz="2799">
                <a:solidFill>
                  <a:srgbClr val="F4E8E1"/>
                </a:solidFill>
                <a:latin typeface="Glacial Indifference"/>
              </a:rPr>
              <a:t>Affirmative statements</a:t>
            </a:r>
          </a:p>
          <a:p>
            <a:pPr marL="604519" lvl="1" indent="-302260">
              <a:lnSpc>
                <a:spcPts val="3919"/>
              </a:lnSpc>
              <a:buFont typeface="Arial"/>
              <a:buChar char="•"/>
            </a:pPr>
            <a:r>
              <a:rPr lang="en-US" sz="2799">
                <a:solidFill>
                  <a:srgbClr val="F4E8E1"/>
                </a:solidFill>
                <a:latin typeface="Glacial Indifference"/>
              </a:rPr>
              <a:t>Restorative conversations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sp>
        <p:nvSpPr>
          <p:cNvPr id="2" name="TextBox 2"/>
          <p:cNvSpPr txBox="1"/>
          <p:nvPr/>
        </p:nvSpPr>
        <p:spPr>
          <a:xfrm>
            <a:off x="648964" y="2134076"/>
            <a:ext cx="10485513" cy="6701790"/>
          </a:xfrm>
          <a:prstGeom prst="rect">
            <a:avLst/>
          </a:prstGeom>
        </p:spPr>
        <p:txBody>
          <a:bodyPr lIns="0" tIns="0" rIns="0" bIns="0" rtlCol="0" anchor="t">
            <a:spAutoFit/>
          </a:bodyPr>
          <a:lstStyle/>
          <a:p>
            <a:pPr>
              <a:lnSpc>
                <a:spcPts val="3360"/>
              </a:lnSpc>
            </a:pPr>
            <a:r>
              <a:rPr lang="en-US" sz="2400">
                <a:solidFill>
                  <a:srgbClr val="221913"/>
                </a:solidFill>
                <a:latin typeface="Glacial Indifference"/>
              </a:rPr>
              <a:t>•Runs from March to November</a:t>
            </a:r>
          </a:p>
          <a:p>
            <a:pPr>
              <a:lnSpc>
                <a:spcPts val="3360"/>
              </a:lnSpc>
            </a:pPr>
            <a:r>
              <a:rPr lang="en-US" sz="2400">
                <a:solidFill>
                  <a:srgbClr val="221913"/>
                </a:solidFill>
                <a:latin typeface="Glacial Indifference"/>
              </a:rPr>
              <a:t>•Across three schools: St Joseph’s, St Therese (Coronel Light Gardens), St Thomas (Goodwood)</a:t>
            </a:r>
          </a:p>
          <a:p>
            <a:pPr>
              <a:lnSpc>
                <a:spcPts val="3360"/>
              </a:lnSpc>
            </a:pPr>
            <a:r>
              <a:rPr lang="en-US" sz="2400">
                <a:solidFill>
                  <a:srgbClr val="221913"/>
                </a:solidFill>
                <a:latin typeface="Glacial Indifference"/>
              </a:rPr>
              <a:t>•Reconciliation à Confirmation à Communion</a:t>
            </a:r>
          </a:p>
          <a:p>
            <a:pPr>
              <a:lnSpc>
                <a:spcPts val="3360"/>
              </a:lnSpc>
            </a:pPr>
            <a:r>
              <a:rPr lang="en-US" sz="2400">
                <a:solidFill>
                  <a:srgbClr val="221913"/>
                </a:solidFill>
                <a:latin typeface="Glacial Indifference"/>
              </a:rPr>
              <a:t>•Parish Run and School Supported</a:t>
            </a:r>
          </a:p>
          <a:p>
            <a:pPr>
              <a:lnSpc>
                <a:spcPts val="3360"/>
              </a:lnSpc>
            </a:pPr>
            <a:r>
              <a:rPr lang="en-US" sz="2400">
                <a:solidFill>
                  <a:srgbClr val="221913"/>
                </a:solidFill>
                <a:latin typeface="Glacial Indifference"/>
              </a:rPr>
              <a:t>•Format: Workshops, Digital Content, Workbooks.</a:t>
            </a:r>
          </a:p>
          <a:p>
            <a:pPr>
              <a:lnSpc>
                <a:spcPts val="3360"/>
              </a:lnSpc>
            </a:pPr>
            <a:r>
              <a:rPr lang="en-US" sz="2400">
                <a:solidFill>
                  <a:srgbClr val="221913"/>
                </a:solidFill>
                <a:latin typeface="Glacial Indifference"/>
              </a:rPr>
              <a:t>•We recommend starting the program between ages 8 to 10 (Year 3 to Year 5) however this is a decision to be made within the child’s family. </a:t>
            </a:r>
          </a:p>
          <a:p>
            <a:pPr>
              <a:lnSpc>
                <a:spcPts val="3360"/>
              </a:lnSpc>
            </a:pPr>
            <a:r>
              <a:rPr lang="en-US" sz="2400">
                <a:solidFill>
                  <a:srgbClr val="221913"/>
                </a:solidFill>
                <a:latin typeface="Glacial Indifference"/>
              </a:rPr>
              <a:t>•</a:t>
            </a:r>
          </a:p>
          <a:p>
            <a:pPr>
              <a:lnSpc>
                <a:spcPts val="3360"/>
              </a:lnSpc>
            </a:pPr>
            <a:r>
              <a:rPr lang="en-US" sz="2400">
                <a:solidFill>
                  <a:srgbClr val="221913"/>
                </a:solidFill>
                <a:latin typeface="Glacial Indifference"/>
              </a:rPr>
              <a:t>•2023 program is about to commence. Please contact </a:t>
            </a:r>
            <a:r>
              <a:rPr lang="en-US" sz="2400">
                <a:solidFill>
                  <a:srgbClr val="221913"/>
                </a:solidFill>
                <a:latin typeface="Glacial Indifference"/>
                <a:hlinkClick r:id="rId3" tooltip="mailto:sacraments@eparish.org.au"/>
              </a:rPr>
              <a:t>sacraments@eparish.org.au</a:t>
            </a:r>
            <a:r>
              <a:rPr lang="en-US" sz="2400">
                <a:solidFill>
                  <a:srgbClr val="221913"/>
                </a:solidFill>
                <a:latin typeface="Glacial Indifference"/>
              </a:rPr>
              <a:t> to enroll. The program brochure and 2023 enrollment form are available from the school’s front office. </a:t>
            </a:r>
          </a:p>
          <a:p>
            <a:pPr>
              <a:lnSpc>
                <a:spcPts val="3360"/>
              </a:lnSpc>
            </a:pPr>
            <a:endParaRPr lang="en-US" sz="2400">
              <a:solidFill>
                <a:srgbClr val="221913"/>
              </a:solidFill>
              <a:latin typeface="Glacial Indifference"/>
            </a:endParaRPr>
          </a:p>
          <a:p>
            <a:pPr>
              <a:lnSpc>
                <a:spcPts val="3360"/>
              </a:lnSpc>
            </a:pPr>
            <a:r>
              <a:rPr lang="en-US" sz="2400">
                <a:solidFill>
                  <a:srgbClr val="221913"/>
                </a:solidFill>
                <a:latin typeface="Glacial Indifference"/>
              </a:rPr>
              <a:t>•Contact our APRIM, Christine Farrugia at </a:t>
            </a:r>
            <a:r>
              <a:rPr lang="en-US" sz="2400">
                <a:solidFill>
                  <a:srgbClr val="221913"/>
                </a:solidFill>
                <a:latin typeface="Glacial Indifference"/>
                <a:hlinkClick r:id="rId4" tooltip="mailto:cfarrugia@stjk.catholic.edu.au"/>
              </a:rPr>
              <a:t>cfarrugia@stjk.catholic.edu.au</a:t>
            </a:r>
            <a:r>
              <a:rPr lang="en-US" sz="2400">
                <a:solidFill>
                  <a:srgbClr val="221913"/>
                </a:solidFill>
                <a:latin typeface="Glacial Indifference"/>
              </a:rPr>
              <a:t> for more information.</a:t>
            </a:r>
          </a:p>
          <a:p>
            <a:pPr>
              <a:lnSpc>
                <a:spcPts val="3360"/>
              </a:lnSpc>
            </a:pPr>
            <a:endParaRPr lang="en-US" sz="2400">
              <a:solidFill>
                <a:srgbClr val="221913"/>
              </a:solidFill>
              <a:latin typeface="Glacial Indifference"/>
            </a:endParaRPr>
          </a:p>
        </p:txBody>
      </p:sp>
      <p:grpSp>
        <p:nvGrpSpPr>
          <p:cNvPr id="3" name="Group 3"/>
          <p:cNvGrpSpPr/>
          <p:nvPr/>
        </p:nvGrpSpPr>
        <p:grpSpPr>
          <a:xfrm>
            <a:off x="16009185" y="0"/>
            <a:ext cx="2691940" cy="10287000"/>
            <a:chOff x="0" y="0"/>
            <a:chExt cx="708988" cy="2709333"/>
          </a:xfrm>
        </p:grpSpPr>
        <p:sp>
          <p:nvSpPr>
            <p:cNvPr id="4" name="Freeform 4"/>
            <p:cNvSpPr/>
            <p:nvPr/>
          </p:nvSpPr>
          <p:spPr>
            <a:xfrm>
              <a:off x="0" y="0"/>
              <a:ext cx="708988" cy="2709333"/>
            </a:xfrm>
            <a:custGeom>
              <a:avLst/>
              <a:gdLst/>
              <a:ahLst/>
              <a:cxnLst/>
              <a:rect l="l" t="t" r="r" b="b"/>
              <a:pathLst>
                <a:path w="708988" h="2709333">
                  <a:moveTo>
                    <a:pt x="0" y="0"/>
                  </a:moveTo>
                  <a:lnTo>
                    <a:pt x="708988" y="0"/>
                  </a:lnTo>
                  <a:lnTo>
                    <a:pt x="708988" y="2709333"/>
                  </a:lnTo>
                  <a:lnTo>
                    <a:pt x="0" y="2709333"/>
                  </a:lnTo>
                  <a:close/>
                </a:path>
              </a:pathLst>
            </a:custGeom>
            <a:solidFill>
              <a:srgbClr val="0F24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0862182" y="2404110"/>
            <a:ext cx="6854217" cy="6854190"/>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4999" r="-24999"/>
              </a:stretch>
            </a:blipFill>
          </p:spPr>
        </p:sp>
      </p:grpSp>
      <p:sp>
        <p:nvSpPr>
          <p:cNvPr id="8" name="TextBox 8"/>
          <p:cNvSpPr txBox="1"/>
          <p:nvPr/>
        </p:nvSpPr>
        <p:spPr>
          <a:xfrm>
            <a:off x="648964" y="662253"/>
            <a:ext cx="12602137" cy="1319422"/>
          </a:xfrm>
          <a:prstGeom prst="rect">
            <a:avLst/>
          </a:prstGeom>
        </p:spPr>
        <p:txBody>
          <a:bodyPr lIns="0" tIns="0" rIns="0" bIns="0" rtlCol="0" anchor="t">
            <a:spAutoFit/>
          </a:bodyPr>
          <a:lstStyle/>
          <a:p>
            <a:pPr>
              <a:lnSpc>
                <a:spcPts val="9996"/>
              </a:lnSpc>
            </a:pPr>
            <a:r>
              <a:rPr lang="en-US" sz="9800">
                <a:solidFill>
                  <a:srgbClr val="221913"/>
                </a:solidFill>
                <a:latin typeface="Singel"/>
              </a:rPr>
              <a:t>Sacramental Program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2452"/>
        </a:solidFill>
        <a:effectLst/>
      </p:bgPr>
    </p:bg>
    <p:spTree>
      <p:nvGrpSpPr>
        <p:cNvPr id="1" name=""/>
        <p:cNvGrpSpPr/>
        <p:nvPr/>
      </p:nvGrpSpPr>
      <p:grpSpPr>
        <a:xfrm>
          <a:off x="0" y="0"/>
          <a:ext cx="0" cy="0"/>
          <a:chOff x="0" y="0"/>
          <a:chExt cx="0" cy="0"/>
        </a:xfrm>
      </p:grpSpPr>
      <p:grpSp>
        <p:nvGrpSpPr>
          <p:cNvPr id="2" name="Group 2"/>
          <p:cNvGrpSpPr/>
          <p:nvPr/>
        </p:nvGrpSpPr>
        <p:grpSpPr>
          <a:xfrm>
            <a:off x="-317270" y="9346719"/>
            <a:ext cx="18991817" cy="940281"/>
            <a:chOff x="0" y="0"/>
            <a:chExt cx="5001960" cy="247646"/>
          </a:xfrm>
        </p:grpSpPr>
        <p:sp>
          <p:nvSpPr>
            <p:cNvPr id="3" name="Freeform 3"/>
            <p:cNvSpPr/>
            <p:nvPr/>
          </p:nvSpPr>
          <p:spPr>
            <a:xfrm>
              <a:off x="0" y="0"/>
              <a:ext cx="5001960" cy="247646"/>
            </a:xfrm>
            <a:custGeom>
              <a:avLst/>
              <a:gdLst/>
              <a:ahLst/>
              <a:cxnLst/>
              <a:rect l="l" t="t" r="r" b="b"/>
              <a:pathLst>
                <a:path w="5001960" h="247646">
                  <a:moveTo>
                    <a:pt x="0" y="0"/>
                  </a:moveTo>
                  <a:lnTo>
                    <a:pt x="5001960" y="0"/>
                  </a:lnTo>
                  <a:lnTo>
                    <a:pt x="5001960" y="247646"/>
                  </a:lnTo>
                  <a:lnTo>
                    <a:pt x="0" y="247646"/>
                  </a:lnTo>
                  <a:close/>
                </a:path>
              </a:pathLst>
            </a:custGeom>
            <a:solidFill>
              <a:srgbClr val="4F70B8"/>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rcRect/>
          <a:stretch>
            <a:fillRect/>
          </a:stretch>
        </p:blipFill>
        <p:spPr>
          <a:xfrm>
            <a:off x="2027108" y="3789412"/>
            <a:ext cx="3647139" cy="5152308"/>
          </a:xfrm>
          <a:prstGeom prst="rect">
            <a:avLst/>
          </a:prstGeom>
        </p:spPr>
      </p:pic>
      <p:sp>
        <p:nvSpPr>
          <p:cNvPr id="6" name="TextBox 6"/>
          <p:cNvSpPr txBox="1"/>
          <p:nvPr/>
        </p:nvSpPr>
        <p:spPr>
          <a:xfrm>
            <a:off x="3850677" y="480049"/>
            <a:ext cx="11521010" cy="2904363"/>
          </a:xfrm>
          <a:prstGeom prst="rect">
            <a:avLst/>
          </a:prstGeom>
        </p:spPr>
        <p:txBody>
          <a:bodyPr lIns="0" tIns="0" rIns="0" bIns="0" rtlCol="0" anchor="t">
            <a:spAutoFit/>
          </a:bodyPr>
          <a:lstStyle/>
          <a:p>
            <a:pPr>
              <a:lnSpc>
                <a:spcPts val="11466"/>
              </a:lnSpc>
            </a:pPr>
            <a:r>
              <a:rPr lang="en-US" sz="9800">
                <a:solidFill>
                  <a:srgbClr val="FFFFFF"/>
                </a:solidFill>
                <a:latin typeface="Singel"/>
              </a:rPr>
              <a:t>Child Protection Curriculum</a:t>
            </a:r>
          </a:p>
        </p:txBody>
      </p:sp>
      <p:sp>
        <p:nvSpPr>
          <p:cNvPr id="7" name="TextBox 7"/>
          <p:cNvSpPr txBox="1"/>
          <p:nvPr/>
        </p:nvSpPr>
        <p:spPr>
          <a:xfrm>
            <a:off x="9611182" y="5782626"/>
            <a:ext cx="5770732" cy="548640"/>
          </a:xfrm>
          <a:prstGeom prst="rect">
            <a:avLst/>
          </a:prstGeom>
        </p:spPr>
        <p:txBody>
          <a:bodyPr lIns="0" tIns="0" rIns="0" bIns="0" rtlCol="0" anchor="t">
            <a:spAutoFit/>
          </a:bodyPr>
          <a:lstStyle/>
          <a:p>
            <a:pPr>
              <a:lnSpc>
                <a:spcPts val="4079"/>
              </a:lnSpc>
            </a:pPr>
            <a:r>
              <a:rPr lang="en-US" sz="3999">
                <a:solidFill>
                  <a:srgbClr val="0F2452"/>
                </a:solidFill>
                <a:latin typeface="Glacial Indifference Bold"/>
              </a:rPr>
              <a:t>Climbing out of the Pit </a:t>
            </a:r>
          </a:p>
        </p:txBody>
      </p:sp>
      <p:sp>
        <p:nvSpPr>
          <p:cNvPr id="8" name="TextBox 8"/>
          <p:cNvSpPr txBox="1"/>
          <p:nvPr/>
        </p:nvSpPr>
        <p:spPr>
          <a:xfrm>
            <a:off x="6766990" y="4202372"/>
            <a:ext cx="8211087" cy="2463694"/>
          </a:xfrm>
          <a:prstGeom prst="rect">
            <a:avLst/>
          </a:prstGeom>
        </p:spPr>
        <p:txBody>
          <a:bodyPr lIns="0" tIns="0" rIns="0" bIns="0" rtlCol="0" anchor="t">
            <a:spAutoFit/>
          </a:bodyPr>
          <a:lstStyle/>
          <a:p>
            <a:pPr marL="756552" lvl="1" indent="-378276" algn="just">
              <a:lnSpc>
                <a:spcPts val="4905"/>
              </a:lnSpc>
              <a:buFont typeface="Arial"/>
              <a:buChar char="•"/>
            </a:pPr>
            <a:r>
              <a:rPr lang="en-US" sz="3504">
                <a:solidFill>
                  <a:srgbClr val="FFFFFF"/>
                </a:solidFill>
                <a:latin typeface="Glacial Indifference"/>
              </a:rPr>
              <a:t>The Right To be Safe</a:t>
            </a:r>
          </a:p>
          <a:p>
            <a:pPr marL="756552" lvl="1" indent="-378276">
              <a:lnSpc>
                <a:spcPts val="4905"/>
              </a:lnSpc>
              <a:buFont typeface="Arial"/>
              <a:buChar char="•"/>
            </a:pPr>
            <a:r>
              <a:rPr lang="en-US" sz="3504">
                <a:solidFill>
                  <a:srgbClr val="FFFFFF"/>
                </a:solidFill>
                <a:latin typeface="Glacial Indifference"/>
              </a:rPr>
              <a:t>Relations</a:t>
            </a:r>
          </a:p>
          <a:p>
            <a:pPr marL="756552" lvl="1" indent="-378276">
              <a:lnSpc>
                <a:spcPts val="4905"/>
              </a:lnSpc>
              <a:buFont typeface="Arial"/>
              <a:buChar char="•"/>
            </a:pPr>
            <a:r>
              <a:rPr lang="en-US" sz="3504">
                <a:solidFill>
                  <a:srgbClr val="FFFFFF"/>
                </a:solidFill>
                <a:latin typeface="Glacial Indifference"/>
              </a:rPr>
              <a:t>Recognising and Reporting abuse</a:t>
            </a:r>
          </a:p>
          <a:p>
            <a:pPr marL="756552" lvl="1" indent="-378276">
              <a:lnSpc>
                <a:spcPts val="4905"/>
              </a:lnSpc>
              <a:buFont typeface="Arial"/>
              <a:buChar char="•"/>
            </a:pPr>
            <a:r>
              <a:rPr lang="en-US" sz="3504">
                <a:solidFill>
                  <a:srgbClr val="FFFFFF"/>
                </a:solidFill>
                <a:latin typeface="Glacial Indifference"/>
              </a:rPr>
              <a:t>Protective Strategies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grpSp>
        <p:nvGrpSpPr>
          <p:cNvPr id="2" name="Group 2"/>
          <p:cNvGrpSpPr/>
          <p:nvPr/>
        </p:nvGrpSpPr>
        <p:grpSpPr>
          <a:xfrm>
            <a:off x="16009185" y="0"/>
            <a:ext cx="2691940" cy="10287000"/>
            <a:chOff x="0" y="0"/>
            <a:chExt cx="708988" cy="2709333"/>
          </a:xfrm>
        </p:grpSpPr>
        <p:sp>
          <p:nvSpPr>
            <p:cNvPr id="3" name="Freeform 3"/>
            <p:cNvSpPr/>
            <p:nvPr/>
          </p:nvSpPr>
          <p:spPr>
            <a:xfrm>
              <a:off x="0" y="0"/>
              <a:ext cx="708988" cy="2709333"/>
            </a:xfrm>
            <a:custGeom>
              <a:avLst/>
              <a:gdLst/>
              <a:ahLst/>
              <a:cxnLst/>
              <a:rect l="l" t="t" r="r" b="b"/>
              <a:pathLst>
                <a:path w="708988" h="2709333">
                  <a:moveTo>
                    <a:pt x="0" y="0"/>
                  </a:moveTo>
                  <a:lnTo>
                    <a:pt x="708988" y="0"/>
                  </a:lnTo>
                  <a:lnTo>
                    <a:pt x="708988" y="2709333"/>
                  </a:lnTo>
                  <a:lnTo>
                    <a:pt x="0" y="2709333"/>
                  </a:lnTo>
                  <a:close/>
                </a:path>
              </a:pathLst>
            </a:custGeom>
            <a:solidFill>
              <a:srgbClr val="0F24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669352" y="171450"/>
            <a:ext cx="11618648" cy="1319422"/>
          </a:xfrm>
          <a:prstGeom prst="rect">
            <a:avLst/>
          </a:prstGeom>
        </p:spPr>
        <p:txBody>
          <a:bodyPr lIns="0" tIns="0" rIns="0" bIns="0" rtlCol="0" anchor="t">
            <a:spAutoFit/>
          </a:bodyPr>
          <a:lstStyle/>
          <a:p>
            <a:pPr>
              <a:lnSpc>
                <a:spcPts val="9996"/>
              </a:lnSpc>
            </a:pPr>
            <a:r>
              <a:rPr lang="en-US" sz="9800">
                <a:solidFill>
                  <a:srgbClr val="FFFFFF"/>
                </a:solidFill>
                <a:latin typeface="Singel"/>
              </a:rPr>
              <a:t>Promoting Reading</a:t>
            </a:r>
          </a:p>
        </p:txBody>
      </p:sp>
      <p:sp>
        <p:nvSpPr>
          <p:cNvPr id="6" name="TextBox 6"/>
          <p:cNvSpPr txBox="1"/>
          <p:nvPr/>
        </p:nvSpPr>
        <p:spPr>
          <a:xfrm>
            <a:off x="9144000" y="2042014"/>
            <a:ext cx="7127566" cy="3347070"/>
          </a:xfrm>
          <a:prstGeom prst="rect">
            <a:avLst/>
          </a:prstGeom>
        </p:spPr>
        <p:txBody>
          <a:bodyPr lIns="0" tIns="0" rIns="0" bIns="0" rtlCol="0" anchor="t">
            <a:spAutoFit/>
          </a:bodyPr>
          <a:lstStyle/>
          <a:p>
            <a:pPr marL="603885" lvl="1" indent="-302260">
              <a:lnSpc>
                <a:spcPts val="2855"/>
              </a:lnSpc>
              <a:buFont typeface="Arial"/>
              <a:buChar char="•"/>
            </a:pPr>
            <a:r>
              <a:rPr lang="en-US" sz="2750">
                <a:solidFill>
                  <a:srgbClr val="FFFFFF"/>
                </a:solidFill>
                <a:latin typeface="Glacial Indifference Bold"/>
              </a:rPr>
              <a:t>We visit the school library week</a:t>
            </a:r>
            <a:endParaRPr lang="en-US" sz="2750"/>
          </a:p>
          <a:p>
            <a:pPr marL="603885" lvl="1" indent="-302260">
              <a:lnSpc>
                <a:spcPts val="2855"/>
              </a:lnSpc>
              <a:buFont typeface="Arial"/>
              <a:buChar char="•"/>
            </a:pPr>
            <a:r>
              <a:rPr lang="en-US" sz="2750">
                <a:solidFill>
                  <a:srgbClr val="FFFFFF"/>
                </a:solidFill>
                <a:latin typeface="Glacial Indifference Bold"/>
              </a:rPr>
              <a:t>Mitcham Library</a:t>
            </a:r>
          </a:p>
          <a:p>
            <a:pPr marL="603885" lvl="1" indent="-302260">
              <a:lnSpc>
                <a:spcPts val="2855"/>
              </a:lnSpc>
              <a:buFont typeface="Arial"/>
              <a:buChar char="•"/>
            </a:pPr>
            <a:r>
              <a:rPr lang="en-US" sz="2750">
                <a:solidFill>
                  <a:srgbClr val="FFFFFF"/>
                </a:solidFill>
                <a:latin typeface="Glacial Indifference Bold"/>
              </a:rPr>
              <a:t>Daily Independent reading - children encouraged to bring books from home</a:t>
            </a:r>
          </a:p>
          <a:p>
            <a:pPr marL="603885" lvl="1" indent="-302260">
              <a:lnSpc>
                <a:spcPts val="2855"/>
              </a:lnSpc>
              <a:buFont typeface="Arial"/>
              <a:buChar char="•"/>
            </a:pPr>
            <a:r>
              <a:rPr lang="en-US" sz="2750">
                <a:solidFill>
                  <a:srgbClr val="FFFFFF"/>
                </a:solidFill>
                <a:latin typeface="Glacial Indifference Bold"/>
              </a:rPr>
              <a:t>Teachers read to students</a:t>
            </a:r>
          </a:p>
          <a:p>
            <a:pPr marL="603885" lvl="1" indent="-302260">
              <a:lnSpc>
                <a:spcPts val="2855"/>
              </a:lnSpc>
              <a:buFont typeface="Arial"/>
              <a:buChar char="•"/>
            </a:pPr>
            <a:r>
              <a:rPr lang="en-US" sz="2750">
                <a:solidFill>
                  <a:srgbClr val="FFFFFF"/>
                </a:solidFill>
                <a:latin typeface="Glacial Indifference Bold"/>
              </a:rPr>
              <a:t>Buddies</a:t>
            </a:r>
          </a:p>
          <a:p>
            <a:pPr marL="603885" lvl="1" indent="-302260">
              <a:lnSpc>
                <a:spcPts val="2855"/>
              </a:lnSpc>
              <a:buFont typeface="Arial"/>
              <a:buChar char="•"/>
            </a:pPr>
            <a:r>
              <a:rPr lang="en-US" sz="2750">
                <a:solidFill>
                  <a:srgbClr val="FFFFFF"/>
                </a:solidFill>
                <a:latin typeface="Glacial Indifference Bold"/>
              </a:rPr>
              <a:t>Big Books</a:t>
            </a:r>
          </a:p>
          <a:p>
            <a:pPr marL="603885" lvl="1" indent="-302260">
              <a:lnSpc>
                <a:spcPts val="2855"/>
              </a:lnSpc>
              <a:buFont typeface="Arial"/>
              <a:buChar char="•"/>
            </a:pPr>
            <a:r>
              <a:rPr lang="en-US" sz="2750">
                <a:solidFill>
                  <a:srgbClr val="FFFFFF"/>
                </a:solidFill>
                <a:latin typeface="Glacial Indifference Bold"/>
              </a:rPr>
              <a:t>eBooks</a:t>
            </a:r>
          </a:p>
          <a:p>
            <a:pPr marL="603885" lvl="1" indent="-302260">
              <a:lnSpc>
                <a:spcPts val="2855"/>
              </a:lnSpc>
              <a:buFont typeface="Arial"/>
              <a:buChar char="•"/>
            </a:pPr>
            <a:r>
              <a:rPr lang="en-US" sz="2750">
                <a:solidFill>
                  <a:srgbClr val="FFFFFF"/>
                </a:solidFill>
                <a:latin typeface="Glacial Indifference Bold"/>
              </a:rPr>
              <a:t>Class novels</a:t>
            </a:r>
          </a:p>
        </p:txBody>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t="183" b="183"/>
          <a:stretch>
            <a:fillRect/>
          </a:stretch>
        </p:blipFill>
        <p:spPr>
          <a:xfrm>
            <a:off x="815654" y="2958254"/>
            <a:ext cx="7804450" cy="4370492"/>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28700" y="1774127"/>
            <a:ext cx="5732275" cy="5755204"/>
          </a:xfrm>
          <a:prstGeom prst="rect">
            <a:avLst/>
          </a:prstGeom>
        </p:spPr>
      </p:pic>
      <p:sp>
        <p:nvSpPr>
          <p:cNvPr id="3" name="TextBox 3"/>
          <p:cNvSpPr txBox="1"/>
          <p:nvPr/>
        </p:nvSpPr>
        <p:spPr>
          <a:xfrm>
            <a:off x="9390017" y="454723"/>
            <a:ext cx="6352733" cy="1319404"/>
          </a:xfrm>
          <a:prstGeom prst="rect">
            <a:avLst/>
          </a:prstGeom>
        </p:spPr>
        <p:txBody>
          <a:bodyPr lIns="0" tIns="0" rIns="0" bIns="0" rtlCol="0" anchor="t">
            <a:spAutoFit/>
          </a:bodyPr>
          <a:lstStyle/>
          <a:p>
            <a:pPr>
              <a:lnSpc>
                <a:spcPts val="9996"/>
              </a:lnSpc>
            </a:pPr>
            <a:r>
              <a:rPr lang="en-US" sz="9800">
                <a:solidFill>
                  <a:srgbClr val="FFFFFF"/>
                </a:solidFill>
                <a:latin typeface="Singel"/>
              </a:rPr>
              <a:t>Literacy Pro</a:t>
            </a:r>
          </a:p>
        </p:txBody>
      </p:sp>
      <p:sp>
        <p:nvSpPr>
          <p:cNvPr id="4" name="TextBox 4"/>
          <p:cNvSpPr txBox="1"/>
          <p:nvPr/>
        </p:nvSpPr>
        <p:spPr>
          <a:xfrm>
            <a:off x="7896201" y="1812227"/>
            <a:ext cx="9629919" cy="8034721"/>
          </a:xfrm>
          <a:prstGeom prst="rect">
            <a:avLst/>
          </a:prstGeom>
        </p:spPr>
        <p:txBody>
          <a:bodyPr lIns="0" tIns="0" rIns="0" bIns="0" rtlCol="0" anchor="t">
            <a:spAutoFit/>
          </a:bodyPr>
          <a:lstStyle/>
          <a:p>
            <a:pPr algn="just">
              <a:lnSpc>
                <a:spcPts val="3204"/>
              </a:lnSpc>
            </a:pPr>
            <a:endParaRPr/>
          </a:p>
          <a:p>
            <a:pPr marL="678307" lvl="1" indent="-339154" algn="just">
              <a:lnSpc>
                <a:spcPts val="3204"/>
              </a:lnSpc>
              <a:buFont typeface="Arial"/>
              <a:buChar char="•"/>
            </a:pPr>
            <a:r>
              <a:rPr lang="en-US" sz="3141">
                <a:solidFill>
                  <a:srgbClr val="FFFFFF"/>
                </a:solidFill>
                <a:latin typeface="Glacial Indifference"/>
              </a:rPr>
              <a:t>Literacy Pro is powered by The Lexile Framework®. It measures student reading ability and text complexity on the same scale. </a:t>
            </a:r>
          </a:p>
          <a:p>
            <a:pPr algn="just">
              <a:lnSpc>
                <a:spcPts val="3204"/>
              </a:lnSpc>
            </a:pPr>
            <a:endParaRPr lang="en-US" sz="3141">
              <a:solidFill>
                <a:srgbClr val="FFFFFF"/>
              </a:solidFill>
              <a:latin typeface="Glacial Indifference"/>
            </a:endParaRPr>
          </a:p>
          <a:p>
            <a:pPr marL="678307" lvl="1" indent="-339154" algn="just">
              <a:lnSpc>
                <a:spcPts val="3204"/>
              </a:lnSpc>
              <a:buFont typeface="Arial"/>
              <a:buChar char="•"/>
            </a:pPr>
            <a:r>
              <a:rPr lang="en-US" sz="3141">
                <a:solidFill>
                  <a:srgbClr val="FFFFFF"/>
                </a:solidFill>
                <a:latin typeface="Glacial Indifference"/>
              </a:rPr>
              <a:t>Match students to good fit books based on their interest and Lexile.</a:t>
            </a:r>
          </a:p>
          <a:p>
            <a:pPr algn="just">
              <a:lnSpc>
                <a:spcPts val="3204"/>
              </a:lnSpc>
            </a:pPr>
            <a:endParaRPr lang="en-US" sz="3141">
              <a:solidFill>
                <a:srgbClr val="FFFFFF"/>
              </a:solidFill>
              <a:latin typeface="Glacial Indifference"/>
            </a:endParaRPr>
          </a:p>
          <a:p>
            <a:pPr marL="678307" lvl="1" indent="-339154" algn="just">
              <a:lnSpc>
                <a:spcPts val="3204"/>
              </a:lnSpc>
              <a:buFont typeface="Arial"/>
              <a:buChar char="•"/>
            </a:pPr>
            <a:r>
              <a:rPr lang="en-US" sz="3141">
                <a:solidFill>
                  <a:srgbClr val="FFFFFF"/>
                </a:solidFill>
                <a:latin typeface="Glacial Indifference"/>
              </a:rPr>
              <a:t>Monitor students reading progress and set achievement goals. Promote discussions between student and teacher focusing on improvement. </a:t>
            </a:r>
          </a:p>
          <a:p>
            <a:pPr algn="just">
              <a:lnSpc>
                <a:spcPts val="3204"/>
              </a:lnSpc>
            </a:pPr>
            <a:endParaRPr lang="en-US" sz="3141">
              <a:solidFill>
                <a:srgbClr val="FFFFFF"/>
              </a:solidFill>
              <a:latin typeface="Glacial Indifference"/>
            </a:endParaRPr>
          </a:p>
          <a:p>
            <a:pPr marL="678307" lvl="1" indent="-339154" algn="just">
              <a:lnSpc>
                <a:spcPts val="3204"/>
              </a:lnSpc>
              <a:buFont typeface="Arial"/>
              <a:buChar char="•"/>
            </a:pPr>
            <a:r>
              <a:rPr lang="en-US" sz="3141">
                <a:solidFill>
                  <a:srgbClr val="FFFFFF"/>
                </a:solidFill>
                <a:latin typeface="Glacial Indifference"/>
              </a:rPr>
              <a:t>Motivate students to read more by tracking words read, improvements in reading skills and celebrating achievement. </a:t>
            </a:r>
          </a:p>
          <a:p>
            <a:pPr algn="just">
              <a:lnSpc>
                <a:spcPts val="3204"/>
              </a:lnSpc>
            </a:pPr>
            <a:endParaRPr lang="en-US" sz="3141">
              <a:solidFill>
                <a:srgbClr val="FFFFFF"/>
              </a:solidFill>
              <a:latin typeface="Glacial Indifference"/>
            </a:endParaRPr>
          </a:p>
          <a:p>
            <a:pPr marL="678307" lvl="1" indent="-339154" algn="just">
              <a:lnSpc>
                <a:spcPts val="3204"/>
              </a:lnSpc>
              <a:buFont typeface="Arial"/>
              <a:buChar char="•"/>
            </a:pPr>
            <a:r>
              <a:rPr lang="en-US" sz="3141">
                <a:solidFill>
                  <a:srgbClr val="FFFFFF"/>
                </a:solidFill>
                <a:latin typeface="Glacial Indifference"/>
              </a:rPr>
              <a:t>The goal is to read more and foster a love of reading </a:t>
            </a:r>
          </a:p>
          <a:p>
            <a:pPr algn="just">
              <a:lnSpc>
                <a:spcPts val="3204"/>
              </a:lnSpc>
            </a:pPr>
            <a:endParaRPr lang="en-US" sz="3141">
              <a:solidFill>
                <a:srgbClr val="FFFFFF"/>
              </a:solidFill>
              <a:latin typeface="Glacial Indifference"/>
            </a:endParaRPr>
          </a:p>
          <a:p>
            <a:pPr algn="just">
              <a:lnSpc>
                <a:spcPts val="3204"/>
              </a:lnSpc>
              <a:spcBef>
                <a:spcPct val="0"/>
              </a:spcBef>
            </a:pPr>
            <a:endParaRPr lang="en-US" sz="3141">
              <a:solidFill>
                <a:srgbClr val="FFFFFF"/>
              </a:solidFill>
              <a:latin typeface="Glacial Indifferenc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2452"/>
        </a:solidFill>
        <a:effectLst/>
      </p:bgPr>
    </p:bg>
    <p:spTree>
      <p:nvGrpSpPr>
        <p:cNvPr id="1" name=""/>
        <p:cNvGrpSpPr/>
        <p:nvPr/>
      </p:nvGrpSpPr>
      <p:grpSpPr>
        <a:xfrm>
          <a:off x="0" y="0"/>
          <a:ext cx="0" cy="0"/>
          <a:chOff x="0" y="0"/>
          <a:chExt cx="0" cy="0"/>
        </a:xfrm>
      </p:grpSpPr>
      <p:sp>
        <p:nvSpPr>
          <p:cNvPr id="2" name="TextBox 2"/>
          <p:cNvSpPr txBox="1"/>
          <p:nvPr/>
        </p:nvSpPr>
        <p:spPr>
          <a:xfrm>
            <a:off x="1028700" y="741968"/>
            <a:ext cx="11866622" cy="2190095"/>
          </a:xfrm>
          <a:prstGeom prst="rect">
            <a:avLst/>
          </a:prstGeom>
        </p:spPr>
        <p:txBody>
          <a:bodyPr lIns="0" tIns="0" rIns="0" bIns="0" rtlCol="0" anchor="t">
            <a:spAutoFit/>
          </a:bodyPr>
          <a:lstStyle/>
          <a:p>
            <a:pPr>
              <a:lnSpc>
                <a:spcPts val="8470"/>
              </a:lnSpc>
            </a:pPr>
            <a:r>
              <a:rPr lang="en-US" sz="8304">
                <a:solidFill>
                  <a:srgbClr val="FFFFFF"/>
                </a:solidFill>
                <a:latin typeface="Singel"/>
              </a:rPr>
              <a:t>Friendships &amp; </a:t>
            </a:r>
          </a:p>
          <a:p>
            <a:pPr>
              <a:lnSpc>
                <a:spcPts val="8470"/>
              </a:lnSpc>
            </a:pPr>
            <a:r>
              <a:rPr lang="en-US" sz="8304">
                <a:solidFill>
                  <a:srgbClr val="FFFFFF"/>
                </a:solidFill>
                <a:latin typeface="Singel"/>
              </a:rPr>
              <a:t>Social Skills</a:t>
            </a:r>
          </a:p>
        </p:txBody>
      </p:sp>
      <p:grpSp>
        <p:nvGrpSpPr>
          <p:cNvPr id="3" name="Group 3"/>
          <p:cNvGrpSpPr/>
          <p:nvPr/>
        </p:nvGrpSpPr>
        <p:grpSpPr>
          <a:xfrm>
            <a:off x="10489067" y="793458"/>
            <a:ext cx="8050093" cy="8710294"/>
            <a:chOff x="0" y="0"/>
            <a:chExt cx="10733457" cy="11613726"/>
          </a:xfrm>
        </p:grpSpPr>
        <p:pic>
          <p:nvPicPr>
            <p:cNvPr id="4" name="Picture 4"/>
            <p:cNvPicPr>
              <a:picLocks noChangeAspect="1"/>
            </p:cNvPicPr>
            <p:nvPr/>
          </p:nvPicPr>
          <p:blipFill>
            <a:blip r:embed="rId3"/>
            <a:srcRect l="13646" t="51417" r="26486"/>
            <a:stretch>
              <a:fillRect/>
            </a:stretch>
          </p:blipFill>
          <p:spPr>
            <a:xfrm>
              <a:off x="0" y="0"/>
              <a:ext cx="10733457" cy="11613726"/>
            </a:xfrm>
            <a:prstGeom prst="rect">
              <a:avLst/>
            </a:prstGeom>
          </p:spPr>
        </p:pic>
      </p:grpSp>
      <p:sp>
        <p:nvSpPr>
          <p:cNvPr id="5" name="TextBox 5"/>
          <p:cNvSpPr txBox="1"/>
          <p:nvPr/>
        </p:nvSpPr>
        <p:spPr>
          <a:xfrm>
            <a:off x="1267027" y="4234604"/>
            <a:ext cx="7514977" cy="4453255"/>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F4E8E1"/>
                </a:solidFill>
                <a:latin typeface="Glacial Indifference"/>
              </a:rPr>
              <a:t>Show more independence from parents and family.</a:t>
            </a:r>
          </a:p>
          <a:p>
            <a:pPr marL="604519" lvl="1" indent="-302260">
              <a:lnSpc>
                <a:spcPts val="3919"/>
              </a:lnSpc>
              <a:buFont typeface="Arial"/>
              <a:buChar char="•"/>
            </a:pPr>
            <a:r>
              <a:rPr lang="en-US" sz="2799">
                <a:solidFill>
                  <a:srgbClr val="F4E8E1"/>
                </a:solidFill>
                <a:latin typeface="Glacial Indifference"/>
              </a:rPr>
              <a:t>Start to think about the future.</a:t>
            </a:r>
          </a:p>
          <a:p>
            <a:pPr marL="604519" lvl="1" indent="-302260">
              <a:lnSpc>
                <a:spcPts val="3919"/>
              </a:lnSpc>
              <a:buFont typeface="Arial"/>
              <a:buChar char="•"/>
            </a:pPr>
            <a:r>
              <a:rPr lang="en-US" sz="2799">
                <a:solidFill>
                  <a:srgbClr val="F4E8E1"/>
                </a:solidFill>
                <a:latin typeface="Glacial Indifference"/>
              </a:rPr>
              <a:t>Understand more about his or her place in the world.</a:t>
            </a:r>
          </a:p>
          <a:p>
            <a:pPr marL="604519" lvl="1" indent="-302260">
              <a:lnSpc>
                <a:spcPts val="3919"/>
              </a:lnSpc>
              <a:buFont typeface="Arial"/>
              <a:buChar char="•"/>
            </a:pPr>
            <a:r>
              <a:rPr lang="en-US" sz="2799">
                <a:solidFill>
                  <a:srgbClr val="F4E8E1"/>
                </a:solidFill>
                <a:latin typeface="Glacial Indifference"/>
              </a:rPr>
              <a:t>Pay more attention to friendships and teamwork.</a:t>
            </a:r>
          </a:p>
          <a:p>
            <a:pPr marL="604519" lvl="1" indent="-302260">
              <a:lnSpc>
                <a:spcPts val="3919"/>
              </a:lnSpc>
              <a:buFont typeface="Arial"/>
              <a:buChar char="•"/>
            </a:pPr>
            <a:r>
              <a:rPr lang="en-US" sz="2799">
                <a:solidFill>
                  <a:srgbClr val="F4E8E1"/>
                </a:solidFill>
                <a:latin typeface="Glacial Indifference"/>
              </a:rPr>
              <a:t>Want to be liked and accepted by friends.</a:t>
            </a:r>
          </a:p>
          <a:p>
            <a:pPr>
              <a:lnSpc>
                <a:spcPts val="3919"/>
              </a:lnSpc>
            </a:pPr>
            <a:endParaRPr lang="en-US" sz="2799">
              <a:solidFill>
                <a:srgbClr val="F4E8E1"/>
              </a:solidFill>
              <a:latin typeface="Glacial Indifference"/>
            </a:endParaRPr>
          </a:p>
        </p:txBody>
      </p:sp>
      <p:sp>
        <p:nvSpPr>
          <p:cNvPr id="6" name="TextBox 6"/>
          <p:cNvSpPr txBox="1"/>
          <p:nvPr/>
        </p:nvSpPr>
        <p:spPr>
          <a:xfrm>
            <a:off x="1267027" y="3362538"/>
            <a:ext cx="4588149" cy="580390"/>
          </a:xfrm>
          <a:prstGeom prst="rect">
            <a:avLst/>
          </a:prstGeom>
        </p:spPr>
        <p:txBody>
          <a:bodyPr lIns="0" tIns="0" rIns="0" bIns="0" rtlCol="0" anchor="t">
            <a:spAutoFit/>
          </a:bodyPr>
          <a:lstStyle/>
          <a:p>
            <a:pPr>
              <a:lnSpc>
                <a:spcPts val="4759"/>
              </a:lnSpc>
            </a:pPr>
            <a:r>
              <a:rPr lang="en-US" sz="3399">
                <a:solidFill>
                  <a:srgbClr val="FFFFFF"/>
                </a:solidFill>
                <a:latin typeface="Glacial Indifference Bold"/>
              </a:rPr>
              <a:t>Middle Childhood 6-8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sp>
        <p:nvSpPr>
          <p:cNvPr id="2" name="TextBox 2"/>
          <p:cNvSpPr txBox="1"/>
          <p:nvPr/>
        </p:nvSpPr>
        <p:spPr>
          <a:xfrm>
            <a:off x="1028700" y="741968"/>
            <a:ext cx="11866622" cy="2190095"/>
          </a:xfrm>
          <a:prstGeom prst="rect">
            <a:avLst/>
          </a:prstGeom>
        </p:spPr>
        <p:txBody>
          <a:bodyPr lIns="0" tIns="0" rIns="0" bIns="0" rtlCol="0" anchor="t">
            <a:spAutoFit/>
          </a:bodyPr>
          <a:lstStyle/>
          <a:p>
            <a:pPr>
              <a:lnSpc>
                <a:spcPts val="8470"/>
              </a:lnSpc>
            </a:pPr>
            <a:r>
              <a:rPr lang="en-US" sz="8304">
                <a:solidFill>
                  <a:srgbClr val="FFFFFF"/>
                </a:solidFill>
                <a:latin typeface="Singel"/>
              </a:rPr>
              <a:t>Friendships &amp; </a:t>
            </a:r>
          </a:p>
          <a:p>
            <a:pPr>
              <a:lnSpc>
                <a:spcPts val="8470"/>
              </a:lnSpc>
            </a:pPr>
            <a:r>
              <a:rPr lang="en-US" sz="8304">
                <a:solidFill>
                  <a:srgbClr val="FFFFFF"/>
                </a:solidFill>
                <a:latin typeface="Singel"/>
              </a:rPr>
              <a:t>Social Skills</a:t>
            </a:r>
          </a:p>
        </p:txBody>
      </p:sp>
      <p:grpSp>
        <p:nvGrpSpPr>
          <p:cNvPr id="3" name="Group 3"/>
          <p:cNvGrpSpPr/>
          <p:nvPr/>
        </p:nvGrpSpPr>
        <p:grpSpPr>
          <a:xfrm>
            <a:off x="10489067" y="793458"/>
            <a:ext cx="8050093" cy="8710294"/>
            <a:chOff x="0" y="0"/>
            <a:chExt cx="10733457" cy="11613726"/>
          </a:xfrm>
        </p:grpSpPr>
        <p:pic>
          <p:nvPicPr>
            <p:cNvPr id="4" name="Picture 4"/>
            <p:cNvPicPr>
              <a:picLocks noChangeAspect="1"/>
            </p:cNvPicPr>
            <p:nvPr/>
          </p:nvPicPr>
          <p:blipFill>
            <a:blip r:embed="rId3"/>
            <a:srcRect l="15320" r="15320"/>
            <a:stretch>
              <a:fillRect/>
            </a:stretch>
          </p:blipFill>
          <p:spPr>
            <a:xfrm>
              <a:off x="0" y="0"/>
              <a:ext cx="10733457" cy="11613726"/>
            </a:xfrm>
            <a:prstGeom prst="rect">
              <a:avLst/>
            </a:prstGeom>
          </p:spPr>
        </p:pic>
      </p:grpSp>
      <p:sp>
        <p:nvSpPr>
          <p:cNvPr id="5" name="TextBox 5"/>
          <p:cNvSpPr txBox="1"/>
          <p:nvPr/>
        </p:nvSpPr>
        <p:spPr>
          <a:xfrm>
            <a:off x="1267027" y="4234604"/>
            <a:ext cx="7514977" cy="4948555"/>
          </a:xfrm>
          <a:prstGeom prst="rect">
            <a:avLst/>
          </a:prstGeom>
        </p:spPr>
        <p:txBody>
          <a:bodyPr lIns="0" tIns="0" rIns="0" bIns="0" rtlCol="0" anchor="t">
            <a:spAutoFit/>
          </a:bodyPr>
          <a:lstStyle/>
          <a:p>
            <a:pPr>
              <a:lnSpc>
                <a:spcPts val="3919"/>
              </a:lnSpc>
            </a:pPr>
            <a:r>
              <a:rPr lang="en-US" sz="2799">
                <a:solidFill>
                  <a:srgbClr val="FFFFFF"/>
                </a:solidFill>
                <a:latin typeface="Glacial Indifference"/>
              </a:rPr>
              <a:t>Children in this age group might:</a:t>
            </a:r>
          </a:p>
          <a:p>
            <a:pPr marL="604519" lvl="1" indent="-302260">
              <a:lnSpc>
                <a:spcPts val="3919"/>
              </a:lnSpc>
              <a:buFont typeface="Arial"/>
              <a:buChar char="•"/>
            </a:pPr>
            <a:r>
              <a:rPr lang="en-US" sz="2799">
                <a:solidFill>
                  <a:srgbClr val="FFFFFF"/>
                </a:solidFill>
                <a:latin typeface="Glacial Indifference"/>
              </a:rPr>
              <a:t>Start to form stronger, more complex friendships and peer relationships. It becomes more emotionally important to have friends, especially of the same sex.</a:t>
            </a:r>
          </a:p>
          <a:p>
            <a:pPr marL="604519" lvl="1" indent="-302260">
              <a:lnSpc>
                <a:spcPts val="3919"/>
              </a:lnSpc>
              <a:buFont typeface="Arial"/>
              <a:buChar char="•"/>
            </a:pPr>
            <a:r>
              <a:rPr lang="en-US" sz="2799">
                <a:solidFill>
                  <a:srgbClr val="FFFFFF"/>
                </a:solidFill>
                <a:latin typeface="Glacial Indifference"/>
              </a:rPr>
              <a:t>Experience more peer pressure.</a:t>
            </a:r>
          </a:p>
          <a:p>
            <a:pPr marL="604519" lvl="1" indent="-302260">
              <a:lnSpc>
                <a:spcPts val="3919"/>
              </a:lnSpc>
              <a:buFont typeface="Arial"/>
              <a:buChar char="•"/>
            </a:pPr>
            <a:r>
              <a:rPr lang="en-US" sz="2799">
                <a:solidFill>
                  <a:srgbClr val="FFFFFF"/>
                </a:solidFill>
                <a:latin typeface="Glacial Indifference"/>
              </a:rPr>
              <a:t>Become more aware of his or her body as puberty approaches. Body image and eating problems sometimes start around this age.</a:t>
            </a:r>
          </a:p>
          <a:p>
            <a:pPr>
              <a:lnSpc>
                <a:spcPts val="3919"/>
              </a:lnSpc>
            </a:pPr>
            <a:endParaRPr lang="en-US" sz="2799">
              <a:solidFill>
                <a:srgbClr val="FFFFFF"/>
              </a:solidFill>
              <a:latin typeface="Glacial Indifference"/>
            </a:endParaRPr>
          </a:p>
        </p:txBody>
      </p:sp>
      <p:sp>
        <p:nvSpPr>
          <p:cNvPr id="6" name="TextBox 6"/>
          <p:cNvSpPr txBox="1"/>
          <p:nvPr/>
        </p:nvSpPr>
        <p:spPr>
          <a:xfrm>
            <a:off x="1267027" y="3362538"/>
            <a:ext cx="4588149" cy="580390"/>
          </a:xfrm>
          <a:prstGeom prst="rect">
            <a:avLst/>
          </a:prstGeom>
        </p:spPr>
        <p:txBody>
          <a:bodyPr lIns="0" tIns="0" rIns="0" bIns="0" rtlCol="0" anchor="t">
            <a:spAutoFit/>
          </a:bodyPr>
          <a:lstStyle/>
          <a:p>
            <a:pPr>
              <a:lnSpc>
                <a:spcPts val="4759"/>
              </a:lnSpc>
            </a:pPr>
            <a:r>
              <a:rPr lang="en-US" sz="3399">
                <a:solidFill>
                  <a:srgbClr val="FFFFFF"/>
                </a:solidFill>
                <a:latin typeface="Glacial Indifference Bold"/>
              </a:rPr>
              <a:t>Middle Childhood 9 - 11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4964806" cy="10287000"/>
            <a:chOff x="0" y="0"/>
            <a:chExt cx="3941348" cy="2709333"/>
          </a:xfrm>
        </p:grpSpPr>
        <p:sp>
          <p:nvSpPr>
            <p:cNvPr id="3" name="Freeform 3"/>
            <p:cNvSpPr/>
            <p:nvPr/>
          </p:nvSpPr>
          <p:spPr>
            <a:xfrm>
              <a:off x="0" y="0"/>
              <a:ext cx="3941348" cy="2709333"/>
            </a:xfrm>
            <a:custGeom>
              <a:avLst/>
              <a:gdLst/>
              <a:ahLst/>
              <a:cxnLst/>
              <a:rect l="l" t="t" r="r" b="b"/>
              <a:pathLst>
                <a:path w="3941348" h="2709333">
                  <a:moveTo>
                    <a:pt x="0" y="0"/>
                  </a:moveTo>
                  <a:lnTo>
                    <a:pt x="3941348" y="0"/>
                  </a:lnTo>
                  <a:lnTo>
                    <a:pt x="3941348" y="2709333"/>
                  </a:lnTo>
                  <a:lnTo>
                    <a:pt x="0" y="2709333"/>
                  </a:lnTo>
                  <a:close/>
                </a:path>
              </a:pathLst>
            </a:custGeom>
            <a:solidFill>
              <a:srgbClr val="4F70B8"/>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27428" y="-287975"/>
            <a:ext cx="6346271" cy="8461689"/>
            <a:chOff x="0" y="0"/>
            <a:chExt cx="8461695" cy="11282253"/>
          </a:xfrm>
        </p:grpSpPr>
        <p:pic>
          <p:nvPicPr>
            <p:cNvPr id="6" name="Picture 6"/>
            <p:cNvPicPr>
              <a:picLocks noChangeAspect="1"/>
            </p:cNvPicPr>
            <p:nvPr/>
          </p:nvPicPr>
          <p:blipFill>
            <a:blip r:embed="rId3"/>
            <a:srcRect r="50168" b="50168"/>
            <a:stretch>
              <a:fillRect/>
            </a:stretch>
          </p:blipFill>
          <p:spPr>
            <a:xfrm>
              <a:off x="0" y="0"/>
              <a:ext cx="8461695" cy="11282253"/>
            </a:xfrm>
            <a:prstGeom prst="rect">
              <a:avLst/>
            </a:prstGeom>
          </p:spPr>
        </p:pic>
      </p:grpSp>
      <p:sp>
        <p:nvSpPr>
          <p:cNvPr id="7" name="TextBox 7"/>
          <p:cNvSpPr txBox="1"/>
          <p:nvPr/>
        </p:nvSpPr>
        <p:spPr>
          <a:xfrm>
            <a:off x="7724523" y="182517"/>
            <a:ext cx="11438555" cy="3408679"/>
          </a:xfrm>
          <a:prstGeom prst="rect">
            <a:avLst/>
          </a:prstGeom>
        </p:spPr>
        <p:txBody>
          <a:bodyPr lIns="0" tIns="0" rIns="0" bIns="0" rtlCol="0" anchor="t">
            <a:spAutoFit/>
          </a:bodyPr>
          <a:lstStyle/>
          <a:p>
            <a:pPr>
              <a:lnSpc>
                <a:spcPts val="13720"/>
              </a:lnSpc>
            </a:pPr>
            <a:r>
              <a:rPr lang="en-US" sz="9800">
                <a:solidFill>
                  <a:srgbClr val="FFFFFF"/>
                </a:solidFill>
                <a:latin typeface="Singel Bold"/>
              </a:rPr>
              <a:t>Social Skills </a:t>
            </a:r>
          </a:p>
          <a:p>
            <a:pPr>
              <a:lnSpc>
                <a:spcPts val="13720"/>
              </a:lnSpc>
            </a:pPr>
            <a:r>
              <a:rPr lang="en-US" sz="9800">
                <a:solidFill>
                  <a:srgbClr val="FFFFFF"/>
                </a:solidFill>
                <a:latin typeface="Singel Bold"/>
              </a:rPr>
              <a:t>Program</a:t>
            </a:r>
          </a:p>
        </p:txBody>
      </p:sp>
      <p:sp>
        <p:nvSpPr>
          <p:cNvPr id="8" name="TextBox 8"/>
          <p:cNvSpPr txBox="1"/>
          <p:nvPr/>
        </p:nvSpPr>
        <p:spPr>
          <a:xfrm>
            <a:off x="8017618" y="4145507"/>
            <a:ext cx="7253335" cy="5380990"/>
          </a:xfrm>
          <a:prstGeom prst="rect">
            <a:avLst/>
          </a:prstGeom>
        </p:spPr>
        <p:txBody>
          <a:bodyPr lIns="0" tIns="0" rIns="0" bIns="0" rtlCol="0" anchor="t">
            <a:spAutoFit/>
          </a:bodyPr>
          <a:lstStyle/>
          <a:p>
            <a:pPr marL="734056" lvl="1" indent="-367028">
              <a:lnSpc>
                <a:spcPts val="4759"/>
              </a:lnSpc>
              <a:buFont typeface="Arial"/>
              <a:buChar char="•"/>
            </a:pPr>
            <a:r>
              <a:rPr lang="en-US" sz="3399">
                <a:solidFill>
                  <a:srgbClr val="FFFFFF"/>
                </a:solidFill>
                <a:latin typeface="Glacial Indifference Bold"/>
              </a:rPr>
              <a:t>learning to cooperate</a:t>
            </a:r>
          </a:p>
          <a:p>
            <a:pPr marL="734056" lvl="1" indent="-367028">
              <a:lnSpc>
                <a:spcPts val="4759"/>
              </a:lnSpc>
              <a:buFont typeface="Arial"/>
              <a:buChar char="•"/>
            </a:pPr>
            <a:r>
              <a:rPr lang="en-US" sz="3399">
                <a:solidFill>
                  <a:srgbClr val="FFFFFF"/>
                </a:solidFill>
                <a:latin typeface="Glacial Indifference Bold"/>
              </a:rPr>
              <a:t>taking turns and being fair</a:t>
            </a:r>
          </a:p>
          <a:p>
            <a:pPr marL="734056" lvl="1" indent="-367028">
              <a:lnSpc>
                <a:spcPts val="4759"/>
              </a:lnSpc>
              <a:buFont typeface="Arial"/>
              <a:buChar char="•"/>
            </a:pPr>
            <a:r>
              <a:rPr lang="en-US" sz="3399">
                <a:solidFill>
                  <a:srgbClr val="FFFFFF"/>
                </a:solidFill>
                <a:latin typeface="Glacial Indifference Bold"/>
              </a:rPr>
              <a:t>sharing</a:t>
            </a:r>
          </a:p>
          <a:p>
            <a:pPr marL="734056" lvl="1" indent="-367028">
              <a:lnSpc>
                <a:spcPts val="4759"/>
              </a:lnSpc>
              <a:buFont typeface="Arial"/>
              <a:buChar char="•"/>
            </a:pPr>
            <a:r>
              <a:rPr lang="en-US" sz="3399">
                <a:solidFill>
                  <a:srgbClr val="FFFFFF"/>
                </a:solidFill>
                <a:latin typeface="Glacial Indifference Bold"/>
              </a:rPr>
              <a:t>listening to one other</a:t>
            </a:r>
          </a:p>
          <a:p>
            <a:pPr marL="734056" lvl="1" indent="-367028">
              <a:lnSpc>
                <a:spcPts val="4759"/>
              </a:lnSpc>
              <a:buFont typeface="Arial"/>
              <a:buChar char="•"/>
            </a:pPr>
            <a:r>
              <a:rPr lang="en-US" sz="3399">
                <a:solidFill>
                  <a:srgbClr val="FFFFFF"/>
                </a:solidFill>
                <a:latin typeface="Glacial Indifference Bold"/>
              </a:rPr>
              <a:t>showing empathy and being sympathetic to each other’s feelings</a:t>
            </a:r>
          </a:p>
          <a:p>
            <a:pPr marL="734056" lvl="1" indent="-367028">
              <a:lnSpc>
                <a:spcPts val="4759"/>
              </a:lnSpc>
              <a:buFont typeface="Arial"/>
              <a:buChar char="•"/>
            </a:pPr>
            <a:r>
              <a:rPr lang="en-US" sz="3399">
                <a:solidFill>
                  <a:srgbClr val="FFFFFF"/>
                </a:solidFill>
                <a:latin typeface="Glacial Indifference Bold"/>
              </a:rPr>
              <a:t>managing conflict</a:t>
            </a:r>
          </a:p>
          <a:p>
            <a:pPr>
              <a:lnSpc>
                <a:spcPts val="4759"/>
              </a:lnSpc>
            </a:pPr>
            <a:endParaRPr lang="en-US" sz="3399">
              <a:solidFill>
                <a:srgbClr val="FFFFFF"/>
              </a:solidFill>
              <a:latin typeface="Glacial Indifference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grpSp>
        <p:nvGrpSpPr>
          <p:cNvPr id="2" name="Group 2"/>
          <p:cNvGrpSpPr/>
          <p:nvPr/>
        </p:nvGrpSpPr>
        <p:grpSpPr>
          <a:xfrm>
            <a:off x="3763707" y="0"/>
            <a:ext cx="14964806" cy="10287000"/>
            <a:chOff x="0" y="0"/>
            <a:chExt cx="3941348" cy="2709333"/>
          </a:xfrm>
        </p:grpSpPr>
        <p:sp>
          <p:nvSpPr>
            <p:cNvPr id="3" name="Freeform 3"/>
            <p:cNvSpPr/>
            <p:nvPr/>
          </p:nvSpPr>
          <p:spPr>
            <a:xfrm>
              <a:off x="0" y="0"/>
              <a:ext cx="3941348" cy="2709333"/>
            </a:xfrm>
            <a:custGeom>
              <a:avLst/>
              <a:gdLst/>
              <a:ahLst/>
              <a:cxnLst/>
              <a:rect l="l" t="t" r="r" b="b"/>
              <a:pathLst>
                <a:path w="3941348" h="2709333">
                  <a:moveTo>
                    <a:pt x="0" y="0"/>
                  </a:moveTo>
                  <a:lnTo>
                    <a:pt x="3941348" y="0"/>
                  </a:lnTo>
                  <a:lnTo>
                    <a:pt x="3941348" y="2709333"/>
                  </a:lnTo>
                  <a:lnTo>
                    <a:pt x="0" y="2709333"/>
                  </a:lnTo>
                  <a:close/>
                </a:path>
              </a:pathLst>
            </a:custGeom>
            <a:solidFill>
              <a:srgbClr val="0F24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2179541" y="2174806"/>
            <a:ext cx="5246391" cy="5246370"/>
            <a:chOff x="0" y="0"/>
            <a:chExt cx="6350025" cy="6350000"/>
          </a:xfrm>
        </p:grpSpPr>
        <p:sp>
          <p:nvSpPr>
            <p:cNvPr id="6" name="Freeform 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r="-71499" b="-28706"/>
              </a:stretch>
            </a:blipFill>
          </p:spPr>
        </p:sp>
      </p:grpSp>
      <p:sp>
        <p:nvSpPr>
          <p:cNvPr id="7" name="TextBox 7"/>
          <p:cNvSpPr txBox="1"/>
          <p:nvPr/>
        </p:nvSpPr>
        <p:spPr>
          <a:xfrm rot="-5400000">
            <a:off x="-2128716" y="5046234"/>
            <a:ext cx="7724447" cy="1123866"/>
          </a:xfrm>
          <a:prstGeom prst="rect">
            <a:avLst/>
          </a:prstGeom>
        </p:spPr>
        <p:txBody>
          <a:bodyPr lIns="0" tIns="0" rIns="0" bIns="0" rtlCol="0" anchor="t">
            <a:spAutoFit/>
          </a:bodyPr>
          <a:lstStyle/>
          <a:p>
            <a:pPr>
              <a:lnSpc>
                <a:spcPts val="8496"/>
              </a:lnSpc>
            </a:pPr>
            <a:r>
              <a:rPr lang="en-US" sz="8329">
                <a:solidFill>
                  <a:srgbClr val="221913"/>
                </a:solidFill>
                <a:latin typeface="Singel"/>
              </a:rPr>
              <a:t>Overview</a:t>
            </a:r>
          </a:p>
        </p:txBody>
      </p:sp>
      <p:sp>
        <p:nvSpPr>
          <p:cNvPr id="8" name="TextBox 8"/>
          <p:cNvSpPr txBox="1"/>
          <p:nvPr/>
        </p:nvSpPr>
        <p:spPr>
          <a:xfrm>
            <a:off x="4787945" y="1910040"/>
            <a:ext cx="5404629" cy="834390"/>
          </a:xfrm>
          <a:prstGeom prst="rect">
            <a:avLst/>
          </a:prstGeom>
        </p:spPr>
        <p:txBody>
          <a:bodyPr lIns="0" tIns="0" rIns="0" bIns="0" rtlCol="0" anchor="t">
            <a:spAutoFit/>
          </a:bodyPr>
          <a:lstStyle/>
          <a:p>
            <a:pPr>
              <a:lnSpc>
                <a:spcPts val="3360"/>
              </a:lnSpc>
            </a:pPr>
            <a:r>
              <a:rPr lang="en-US" sz="2400">
                <a:solidFill>
                  <a:srgbClr val="FFFFFF"/>
                </a:solidFill>
                <a:latin typeface="Glacial Indifference"/>
              </a:rPr>
              <a:t>Welcome, belonging, leadership, community, making friends</a:t>
            </a:r>
          </a:p>
        </p:txBody>
      </p:sp>
      <p:sp>
        <p:nvSpPr>
          <p:cNvPr id="9" name="TextBox 9"/>
          <p:cNvSpPr txBox="1"/>
          <p:nvPr/>
        </p:nvSpPr>
        <p:spPr>
          <a:xfrm>
            <a:off x="4787945" y="3960306"/>
            <a:ext cx="5404629" cy="834390"/>
          </a:xfrm>
          <a:prstGeom prst="rect">
            <a:avLst/>
          </a:prstGeom>
        </p:spPr>
        <p:txBody>
          <a:bodyPr lIns="0" tIns="0" rIns="0" bIns="0" rtlCol="0" anchor="t">
            <a:spAutoFit/>
          </a:bodyPr>
          <a:lstStyle/>
          <a:p>
            <a:pPr>
              <a:lnSpc>
                <a:spcPts val="3360"/>
              </a:lnSpc>
            </a:pPr>
            <a:r>
              <a:rPr lang="en-US" sz="2400">
                <a:solidFill>
                  <a:srgbClr val="FFFFFF"/>
                </a:solidFill>
                <a:latin typeface="Glacial Indifference"/>
              </a:rPr>
              <a:t>Empathy, compassion, kindess, mindfullness, resillence</a:t>
            </a:r>
          </a:p>
        </p:txBody>
      </p:sp>
      <p:sp>
        <p:nvSpPr>
          <p:cNvPr id="10" name="TextBox 10"/>
          <p:cNvSpPr txBox="1"/>
          <p:nvPr/>
        </p:nvSpPr>
        <p:spPr>
          <a:xfrm>
            <a:off x="4787945" y="1202372"/>
            <a:ext cx="4868919" cy="580390"/>
          </a:xfrm>
          <a:prstGeom prst="rect">
            <a:avLst/>
          </a:prstGeom>
        </p:spPr>
        <p:txBody>
          <a:bodyPr lIns="0" tIns="0" rIns="0" bIns="0" rtlCol="0" anchor="t">
            <a:spAutoFit/>
          </a:bodyPr>
          <a:lstStyle/>
          <a:p>
            <a:pPr>
              <a:lnSpc>
                <a:spcPts val="4759"/>
              </a:lnSpc>
            </a:pPr>
            <a:r>
              <a:rPr lang="en-US" sz="3399">
                <a:solidFill>
                  <a:srgbClr val="FFFFFF"/>
                </a:solidFill>
                <a:latin typeface="Glacial Indifference Bold"/>
              </a:rPr>
              <a:t>Term 1 - Connections</a:t>
            </a:r>
          </a:p>
        </p:txBody>
      </p:sp>
      <p:sp>
        <p:nvSpPr>
          <p:cNvPr id="11" name="TextBox 11"/>
          <p:cNvSpPr txBox="1"/>
          <p:nvPr/>
        </p:nvSpPr>
        <p:spPr>
          <a:xfrm>
            <a:off x="4787945" y="3256090"/>
            <a:ext cx="5596747" cy="580390"/>
          </a:xfrm>
          <a:prstGeom prst="rect">
            <a:avLst/>
          </a:prstGeom>
        </p:spPr>
        <p:txBody>
          <a:bodyPr lIns="0" tIns="0" rIns="0" bIns="0" rtlCol="0" anchor="t">
            <a:spAutoFit/>
          </a:bodyPr>
          <a:lstStyle/>
          <a:p>
            <a:pPr>
              <a:lnSpc>
                <a:spcPts val="4759"/>
              </a:lnSpc>
            </a:pPr>
            <a:r>
              <a:rPr lang="en-US" sz="3399">
                <a:solidFill>
                  <a:srgbClr val="FFFFFF"/>
                </a:solidFill>
                <a:latin typeface="Glacial Indifference Bold"/>
              </a:rPr>
              <a:t>Term 2 - In all things Charity</a:t>
            </a:r>
          </a:p>
        </p:txBody>
      </p:sp>
      <p:sp>
        <p:nvSpPr>
          <p:cNvPr id="12" name="TextBox 12"/>
          <p:cNvSpPr txBox="1"/>
          <p:nvPr/>
        </p:nvSpPr>
        <p:spPr>
          <a:xfrm>
            <a:off x="4787945" y="6013261"/>
            <a:ext cx="5404629" cy="415290"/>
          </a:xfrm>
          <a:prstGeom prst="rect">
            <a:avLst/>
          </a:prstGeom>
        </p:spPr>
        <p:txBody>
          <a:bodyPr lIns="0" tIns="0" rIns="0" bIns="0" rtlCol="0" anchor="t">
            <a:spAutoFit/>
          </a:bodyPr>
          <a:lstStyle/>
          <a:p>
            <a:pPr>
              <a:lnSpc>
                <a:spcPts val="3360"/>
              </a:lnSpc>
            </a:pPr>
            <a:r>
              <a:rPr lang="en-US" sz="2400">
                <a:solidFill>
                  <a:srgbClr val="FFFFFF"/>
                </a:solidFill>
                <a:latin typeface="Glacial Indifference"/>
              </a:rPr>
              <a:t>Integrity, justice</a:t>
            </a:r>
          </a:p>
        </p:txBody>
      </p:sp>
      <p:sp>
        <p:nvSpPr>
          <p:cNvPr id="13" name="TextBox 13"/>
          <p:cNvSpPr txBox="1"/>
          <p:nvPr/>
        </p:nvSpPr>
        <p:spPr>
          <a:xfrm>
            <a:off x="4787945" y="5309046"/>
            <a:ext cx="4868919" cy="580390"/>
          </a:xfrm>
          <a:prstGeom prst="rect">
            <a:avLst/>
          </a:prstGeom>
        </p:spPr>
        <p:txBody>
          <a:bodyPr lIns="0" tIns="0" rIns="0" bIns="0" rtlCol="0" anchor="t">
            <a:spAutoFit/>
          </a:bodyPr>
          <a:lstStyle/>
          <a:p>
            <a:pPr>
              <a:lnSpc>
                <a:spcPts val="4759"/>
              </a:lnSpc>
            </a:pPr>
            <a:r>
              <a:rPr lang="en-US" sz="3399">
                <a:solidFill>
                  <a:srgbClr val="FFFFFF"/>
                </a:solidFill>
                <a:latin typeface="Glacial Indifference Bold"/>
              </a:rPr>
              <a:t>Term 3 - Respect</a:t>
            </a:r>
          </a:p>
        </p:txBody>
      </p:sp>
      <p:sp>
        <p:nvSpPr>
          <p:cNvPr id="14" name="TextBox 14"/>
          <p:cNvSpPr txBox="1"/>
          <p:nvPr/>
        </p:nvSpPr>
        <p:spPr>
          <a:xfrm>
            <a:off x="4787945" y="7013311"/>
            <a:ext cx="4868919" cy="580390"/>
          </a:xfrm>
          <a:prstGeom prst="rect">
            <a:avLst/>
          </a:prstGeom>
        </p:spPr>
        <p:txBody>
          <a:bodyPr lIns="0" tIns="0" rIns="0" bIns="0" rtlCol="0" anchor="t">
            <a:spAutoFit/>
          </a:bodyPr>
          <a:lstStyle/>
          <a:p>
            <a:pPr>
              <a:lnSpc>
                <a:spcPts val="4759"/>
              </a:lnSpc>
            </a:pPr>
            <a:r>
              <a:rPr lang="en-US" sz="3399">
                <a:solidFill>
                  <a:srgbClr val="FFFFFF"/>
                </a:solidFill>
                <a:latin typeface="Glacial Indifference Bold"/>
              </a:rPr>
              <a:t>Term 4- Gratitude</a:t>
            </a:r>
          </a:p>
        </p:txBody>
      </p:sp>
      <p:sp>
        <p:nvSpPr>
          <p:cNvPr id="15" name="TextBox 15"/>
          <p:cNvSpPr txBox="1"/>
          <p:nvPr/>
        </p:nvSpPr>
        <p:spPr>
          <a:xfrm>
            <a:off x="4787945" y="7717526"/>
            <a:ext cx="5404629" cy="415290"/>
          </a:xfrm>
          <a:prstGeom prst="rect">
            <a:avLst/>
          </a:prstGeom>
        </p:spPr>
        <p:txBody>
          <a:bodyPr lIns="0" tIns="0" rIns="0" bIns="0" rtlCol="0" anchor="t">
            <a:spAutoFit/>
          </a:bodyPr>
          <a:lstStyle/>
          <a:p>
            <a:pPr>
              <a:lnSpc>
                <a:spcPts val="3360"/>
              </a:lnSpc>
            </a:pPr>
            <a:r>
              <a:rPr lang="en-US" sz="2400">
                <a:solidFill>
                  <a:srgbClr val="FFFFFF"/>
                </a:solidFill>
                <a:latin typeface="Glacial Indifference"/>
              </a:rPr>
              <a:t>Composure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grpSp>
        <p:nvGrpSpPr>
          <p:cNvPr id="2" name="Group 2"/>
          <p:cNvGrpSpPr/>
          <p:nvPr/>
        </p:nvGrpSpPr>
        <p:grpSpPr>
          <a:xfrm>
            <a:off x="7185" y="0"/>
            <a:ext cx="2691940" cy="10287000"/>
            <a:chOff x="0" y="0"/>
            <a:chExt cx="708988" cy="2709333"/>
          </a:xfrm>
        </p:grpSpPr>
        <p:sp>
          <p:nvSpPr>
            <p:cNvPr id="3" name="Freeform 3"/>
            <p:cNvSpPr/>
            <p:nvPr/>
          </p:nvSpPr>
          <p:spPr>
            <a:xfrm>
              <a:off x="0" y="0"/>
              <a:ext cx="708988" cy="2709333"/>
            </a:xfrm>
            <a:custGeom>
              <a:avLst/>
              <a:gdLst/>
              <a:ahLst/>
              <a:cxnLst/>
              <a:rect l="l" t="t" r="r" b="b"/>
              <a:pathLst>
                <a:path w="708988" h="2709333">
                  <a:moveTo>
                    <a:pt x="0" y="0"/>
                  </a:moveTo>
                  <a:lnTo>
                    <a:pt x="708988" y="0"/>
                  </a:lnTo>
                  <a:lnTo>
                    <a:pt x="708988" y="2709333"/>
                  </a:lnTo>
                  <a:lnTo>
                    <a:pt x="0" y="2709333"/>
                  </a:lnTo>
                  <a:close/>
                </a:path>
              </a:pathLst>
            </a:custGeom>
            <a:solidFill>
              <a:srgbClr val="0F24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8055121" y="2399117"/>
            <a:ext cx="8937519" cy="7357463"/>
          </a:xfrm>
          <a:prstGeom prst="rect">
            <a:avLst/>
          </a:prstGeom>
        </p:spPr>
        <p:txBody>
          <a:bodyPr wrap="square" lIns="0" tIns="0" rIns="0" bIns="0" rtlCol="0" anchor="t">
            <a:spAutoFit/>
          </a:bodyPr>
          <a:lstStyle/>
          <a:p>
            <a:pPr algn="just"/>
            <a:r>
              <a:rPr lang="en-US" sz="3200">
                <a:solidFill>
                  <a:schemeClr val="bg1"/>
                </a:solidFill>
                <a:latin typeface="Glacial Indifference Bold"/>
                <a:ea typeface="+mn-lt"/>
                <a:cs typeface="+mn-lt"/>
              </a:rPr>
              <a:t>We acknowledge the Kaurna people of the Adelaide Plains as the custodians of the land on which our school stands, and our feet are firmly planted.  </a:t>
            </a:r>
            <a:endParaRPr lang="en-US" sz="3200">
              <a:solidFill>
                <a:schemeClr val="bg1"/>
              </a:solidFill>
              <a:latin typeface="Glacial Indifference Bold"/>
            </a:endParaRPr>
          </a:p>
          <a:p>
            <a:pPr algn="just"/>
            <a:endParaRPr lang="en-US" sz="3200">
              <a:solidFill>
                <a:schemeClr val="bg1"/>
              </a:solidFill>
              <a:latin typeface="Glacial Indifference Bold"/>
              <a:ea typeface="+mn-lt"/>
              <a:cs typeface="+mn-lt"/>
            </a:endParaRPr>
          </a:p>
          <a:p>
            <a:pPr algn="just"/>
            <a:r>
              <a:rPr lang="en-US" sz="3200">
                <a:solidFill>
                  <a:schemeClr val="bg1"/>
                </a:solidFill>
                <a:latin typeface="Glacial Indifference Bold"/>
                <a:ea typeface="+mn-lt"/>
                <a:cs typeface="+mn-lt"/>
              </a:rPr>
              <a:t>We pay our respect to the Kaurna elders past, present, and emerging.  </a:t>
            </a:r>
            <a:endParaRPr lang="en-US" sz="3200">
              <a:solidFill>
                <a:schemeClr val="bg1"/>
              </a:solidFill>
              <a:latin typeface="Glacial Indifference Bold"/>
            </a:endParaRPr>
          </a:p>
          <a:p>
            <a:pPr algn="just"/>
            <a:endParaRPr lang="en-US" sz="3200">
              <a:solidFill>
                <a:schemeClr val="bg1"/>
              </a:solidFill>
              <a:latin typeface="Glacial Indifference Bold"/>
              <a:ea typeface="+mn-lt"/>
              <a:cs typeface="+mn-lt"/>
            </a:endParaRPr>
          </a:p>
          <a:p>
            <a:pPr algn="just"/>
            <a:r>
              <a:rPr lang="en-US" sz="3200">
                <a:solidFill>
                  <a:schemeClr val="bg1"/>
                </a:solidFill>
                <a:latin typeface="Glacial Indifference Bold"/>
                <a:ea typeface="+mn-lt"/>
                <a:cs typeface="+mn-lt"/>
              </a:rPr>
              <a:t>We understand that this land is sacred, and we respect and value the Kaurna People’s connection to this land.  </a:t>
            </a:r>
            <a:endParaRPr lang="en-US" sz="3200">
              <a:solidFill>
                <a:schemeClr val="bg1"/>
              </a:solidFill>
              <a:latin typeface="Glacial Indifference Bold"/>
            </a:endParaRPr>
          </a:p>
          <a:p>
            <a:pPr algn="just"/>
            <a:endParaRPr lang="en-US" sz="3200">
              <a:solidFill>
                <a:schemeClr val="bg1"/>
              </a:solidFill>
              <a:latin typeface="Glacial Indifference Bold"/>
              <a:ea typeface="+mn-lt"/>
              <a:cs typeface="+mn-lt"/>
            </a:endParaRPr>
          </a:p>
          <a:p>
            <a:pPr algn="just"/>
            <a:r>
              <a:rPr lang="en-US" sz="3200">
                <a:solidFill>
                  <a:schemeClr val="bg1"/>
                </a:solidFill>
                <a:latin typeface="Glacial Indifference Bold"/>
                <a:ea typeface="+mn-lt"/>
                <a:cs typeface="+mn-lt"/>
              </a:rPr>
              <a:t>We also extend our respect to other Aboriginal Language Groups and First Nation people.  </a:t>
            </a:r>
            <a:endParaRPr lang="en-US" sz="3200">
              <a:solidFill>
                <a:schemeClr val="bg1"/>
              </a:solidFill>
              <a:latin typeface="Glacial Indifference Bold"/>
            </a:endParaRPr>
          </a:p>
          <a:p>
            <a:pPr>
              <a:lnSpc>
                <a:spcPts val="3919"/>
              </a:lnSpc>
            </a:pPr>
            <a:endParaRPr lang="en-US" sz="2750">
              <a:solidFill>
                <a:srgbClr val="FFFFFF"/>
              </a:solidFill>
              <a:latin typeface="Glacial Indifference"/>
            </a:endParaRPr>
          </a:p>
        </p:txBody>
      </p:sp>
      <p:sp>
        <p:nvSpPr>
          <p:cNvPr id="8" name="TextBox 8"/>
          <p:cNvSpPr txBox="1"/>
          <p:nvPr/>
        </p:nvSpPr>
        <p:spPr>
          <a:xfrm>
            <a:off x="3568700" y="220436"/>
            <a:ext cx="14634536" cy="1286186"/>
          </a:xfrm>
          <a:prstGeom prst="rect">
            <a:avLst/>
          </a:prstGeom>
        </p:spPr>
        <p:txBody>
          <a:bodyPr wrap="square" lIns="0" tIns="0" rIns="0" bIns="0" rtlCol="0" anchor="t">
            <a:spAutoFit/>
          </a:bodyPr>
          <a:lstStyle/>
          <a:p>
            <a:pPr>
              <a:lnSpc>
                <a:spcPts val="9996"/>
              </a:lnSpc>
            </a:pPr>
            <a:r>
              <a:rPr lang="en-US" sz="9800">
                <a:solidFill>
                  <a:srgbClr val="FFFFFF"/>
                </a:solidFill>
                <a:latin typeface="Singel"/>
              </a:rPr>
              <a:t>Acknowledgement of Country</a:t>
            </a:r>
            <a:endParaRPr lang="en-US"/>
          </a:p>
        </p:txBody>
      </p:sp>
      <p:pic>
        <p:nvPicPr>
          <p:cNvPr id="6" name="Picture 8">
            <a:extLst>
              <a:ext uri="{FF2B5EF4-FFF2-40B4-BE49-F238E27FC236}">
                <a16:creationId xmlns:a16="http://schemas.microsoft.com/office/drawing/2014/main" id="{7B3B494D-9C51-7AF8-0F46-F7A03628AD0A}"/>
              </a:ext>
            </a:extLst>
          </p:cNvPr>
          <p:cNvPicPr>
            <a:picLocks noChangeAspect="1"/>
          </p:cNvPicPr>
          <p:nvPr/>
        </p:nvPicPr>
        <p:blipFill rotWithShape="1">
          <a:blip r:embed="rId3"/>
          <a:srcRect l="9897" r="25664" b="14400"/>
          <a:stretch/>
        </p:blipFill>
        <p:spPr>
          <a:xfrm rot="600000">
            <a:off x="221604" y="2302050"/>
            <a:ext cx="7750747" cy="5703770"/>
          </a:xfrm>
          <a:prstGeom prst="rect">
            <a:avLst/>
          </a:prstGeom>
        </p:spPr>
      </p:pic>
    </p:spTree>
    <p:extLst>
      <p:ext uri="{BB962C8B-B14F-4D97-AF65-F5344CB8AC3E}">
        <p14:creationId xmlns:p14="http://schemas.microsoft.com/office/powerpoint/2010/main" val="2385581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grpSp>
        <p:nvGrpSpPr>
          <p:cNvPr id="2" name="Group 2"/>
          <p:cNvGrpSpPr/>
          <p:nvPr/>
        </p:nvGrpSpPr>
        <p:grpSpPr>
          <a:xfrm rot="180000">
            <a:off x="48444" y="4562467"/>
            <a:ext cx="18568355" cy="6648728"/>
            <a:chOff x="-1000172" y="-47625"/>
            <a:chExt cx="2709332" cy="1756785"/>
          </a:xfrm>
        </p:grpSpPr>
        <p:sp>
          <p:nvSpPr>
            <p:cNvPr id="3" name="Freeform 3"/>
            <p:cNvSpPr/>
            <p:nvPr/>
          </p:nvSpPr>
          <p:spPr>
            <a:xfrm rot="5220000">
              <a:off x="0" y="0"/>
              <a:ext cx="708988" cy="2709332"/>
            </a:xfrm>
            <a:custGeom>
              <a:avLst/>
              <a:gdLst/>
              <a:ahLst/>
              <a:cxnLst/>
              <a:rect l="l" t="t" r="r" b="b"/>
              <a:pathLst>
                <a:path w="708988" h="2709333">
                  <a:moveTo>
                    <a:pt x="0" y="0"/>
                  </a:moveTo>
                  <a:lnTo>
                    <a:pt x="708988" y="0"/>
                  </a:lnTo>
                  <a:lnTo>
                    <a:pt x="708988" y="2709333"/>
                  </a:lnTo>
                  <a:lnTo>
                    <a:pt x="0" y="2709333"/>
                  </a:lnTo>
                  <a:close/>
                </a:path>
              </a:pathLst>
            </a:custGeom>
            <a:solidFill>
              <a:srgbClr val="0F24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463875" y="1256117"/>
            <a:ext cx="17111048" cy="8804013"/>
          </a:xfrm>
          <a:prstGeom prst="rect">
            <a:avLst/>
          </a:prstGeom>
        </p:spPr>
        <p:txBody>
          <a:bodyPr wrap="square" lIns="0" tIns="0" rIns="0" bIns="0" rtlCol="0" anchor="t">
            <a:spAutoFit/>
          </a:bodyPr>
          <a:lstStyle/>
          <a:p>
            <a:pPr algn="just"/>
            <a:r>
              <a:rPr lang="en-US" sz="3000" b="1">
                <a:solidFill>
                  <a:schemeClr val="bg1"/>
                </a:solidFill>
                <a:latin typeface="Glacial Indifference Bold"/>
                <a:ea typeface="+mn-lt"/>
                <a:cs typeface="+mn-lt"/>
              </a:rPr>
              <a:t>Heavenly Father,</a:t>
            </a:r>
            <a:r>
              <a:rPr lang="en-US" sz="3000">
                <a:solidFill>
                  <a:schemeClr val="bg1"/>
                </a:solidFill>
                <a:latin typeface="Glacial Indifference Bold"/>
                <a:ea typeface="+mn-lt"/>
                <a:cs typeface="+mn-lt"/>
              </a:rPr>
              <a:t> </a:t>
            </a:r>
          </a:p>
          <a:p>
            <a:pPr algn="just"/>
            <a:endParaRPr lang="en-US" sz="3000">
              <a:solidFill>
                <a:schemeClr val="bg1"/>
              </a:solidFill>
              <a:latin typeface="Glacial Indifference Bold"/>
              <a:ea typeface="+mn-lt"/>
              <a:cs typeface="+mn-lt"/>
            </a:endParaRPr>
          </a:p>
          <a:p>
            <a:pPr algn="just"/>
            <a:r>
              <a:rPr lang="en-US" sz="3000">
                <a:solidFill>
                  <a:schemeClr val="bg1"/>
                </a:solidFill>
                <a:latin typeface="Glacial Indifference Bold"/>
                <a:ea typeface="+mn-lt"/>
                <a:cs typeface="+mn-lt"/>
              </a:rPr>
              <a:t>we gather here tonight as parents and staff of this community, to seek your guidance and blessings as we embark on a new school year. </a:t>
            </a:r>
            <a:endParaRPr lang="en-US" sz="3000">
              <a:solidFill>
                <a:schemeClr val="bg1"/>
              </a:solidFill>
              <a:latin typeface="Glacial Indifference Bold"/>
              <a:cs typeface="Calibri"/>
            </a:endParaRPr>
          </a:p>
          <a:p>
            <a:pPr algn="just"/>
            <a:r>
              <a:rPr lang="en-US" sz="3000">
                <a:solidFill>
                  <a:schemeClr val="bg1"/>
                </a:solidFill>
                <a:latin typeface="Glacial Indifference Bold"/>
                <a:ea typeface="+mn-lt"/>
                <a:cs typeface="+mn-lt"/>
              </a:rPr>
              <a:t>Grant us the wisdom and patience to effectively communicate and collaborate in shaping the minds and hearts of our children. May we be diligent in our efforts to provide a safe and nurturing environment where they can flourish academically, socially, and spiritually. </a:t>
            </a:r>
          </a:p>
          <a:p>
            <a:pPr algn="just"/>
            <a:r>
              <a:rPr lang="en-US" sz="3000">
                <a:solidFill>
                  <a:schemeClr val="bg1"/>
                </a:solidFill>
                <a:latin typeface="Glacial Indifference Bold"/>
                <a:ea typeface="+mn-lt"/>
                <a:cs typeface="+mn-lt"/>
              </a:rPr>
              <a:t>We ask that you bless each and every student in this school with the gift of Persistence, Resilience, Collaboration, Curiosity and Bravery and help them to grow in their faith and love for you. May they be respectful and compassionate towards others and positively influence their homes, school, and community. </a:t>
            </a:r>
            <a:endParaRPr lang="en-US" sz="3000">
              <a:solidFill>
                <a:schemeClr val="bg1"/>
              </a:solidFill>
              <a:latin typeface="Glacial Indifference Bold"/>
              <a:cs typeface="Calibri"/>
            </a:endParaRPr>
          </a:p>
          <a:p>
            <a:pPr algn="just"/>
            <a:r>
              <a:rPr lang="en-US" sz="3000">
                <a:solidFill>
                  <a:schemeClr val="bg1"/>
                </a:solidFill>
                <a:latin typeface="Glacial Indifference Bold"/>
                <a:ea typeface="+mn-lt"/>
                <a:cs typeface="+mn-lt"/>
              </a:rPr>
              <a:t>We ask for your protection and guidance as we embark on this new school year. May we work together in unity and peace, to build a better future for our children and our world. </a:t>
            </a:r>
          </a:p>
          <a:p>
            <a:pPr algn="just"/>
            <a:r>
              <a:rPr lang="en-US" sz="3000">
                <a:solidFill>
                  <a:schemeClr val="bg1"/>
                </a:solidFill>
                <a:latin typeface="Glacial Indifference Bold"/>
                <a:ea typeface="+mn-lt"/>
                <a:cs typeface="+mn-lt"/>
              </a:rPr>
              <a:t>We make this prayer through Jesus Christ our Lord, who lives and reigns with you and the Holy Spirit, one God, forever and ever. </a:t>
            </a:r>
          </a:p>
          <a:p>
            <a:pPr algn="just"/>
            <a:endParaRPr lang="en-US" sz="3000">
              <a:solidFill>
                <a:schemeClr val="bg1"/>
              </a:solidFill>
              <a:latin typeface="Glacial Indifference Bold"/>
              <a:ea typeface="+mn-lt"/>
              <a:cs typeface="+mn-lt"/>
            </a:endParaRPr>
          </a:p>
          <a:p>
            <a:pPr algn="just"/>
            <a:r>
              <a:rPr lang="en-US" sz="3000" b="1">
                <a:solidFill>
                  <a:schemeClr val="bg1"/>
                </a:solidFill>
                <a:latin typeface="Glacial Indifference Bold"/>
                <a:ea typeface="+mn-lt"/>
                <a:cs typeface="+mn-lt"/>
              </a:rPr>
              <a:t>Amen. </a:t>
            </a:r>
            <a:endParaRPr lang="en-US" sz="3000" b="1">
              <a:solidFill>
                <a:schemeClr val="bg1"/>
              </a:solidFill>
              <a:latin typeface="Glacial Indifference Bold"/>
              <a:cs typeface="Calibri"/>
            </a:endParaRPr>
          </a:p>
          <a:p>
            <a:pPr algn="just"/>
            <a:endParaRPr lang="en-US" sz="3200">
              <a:solidFill>
                <a:schemeClr val="bg1"/>
              </a:solidFill>
              <a:latin typeface="Glacial Indifference Bold"/>
              <a:cs typeface="Calibri"/>
            </a:endParaRPr>
          </a:p>
          <a:p>
            <a:pPr>
              <a:lnSpc>
                <a:spcPts val="3919"/>
              </a:lnSpc>
            </a:pPr>
            <a:endParaRPr lang="en-US" sz="2750">
              <a:solidFill>
                <a:schemeClr val="bg1"/>
              </a:solidFill>
              <a:latin typeface="Glacial Indifference"/>
            </a:endParaRPr>
          </a:p>
        </p:txBody>
      </p:sp>
      <p:sp>
        <p:nvSpPr>
          <p:cNvPr id="8" name="TextBox 8"/>
          <p:cNvSpPr txBox="1"/>
          <p:nvPr/>
        </p:nvSpPr>
        <p:spPr>
          <a:xfrm>
            <a:off x="6976134" y="198870"/>
            <a:ext cx="14634536" cy="1286186"/>
          </a:xfrm>
          <a:prstGeom prst="rect">
            <a:avLst/>
          </a:prstGeom>
        </p:spPr>
        <p:txBody>
          <a:bodyPr wrap="square" lIns="0" tIns="0" rIns="0" bIns="0" rtlCol="0" anchor="t">
            <a:spAutoFit/>
          </a:bodyPr>
          <a:lstStyle/>
          <a:p>
            <a:pPr>
              <a:lnSpc>
                <a:spcPts val="9996"/>
              </a:lnSpc>
            </a:pPr>
            <a:r>
              <a:rPr lang="en-US" sz="9800">
                <a:solidFill>
                  <a:srgbClr val="FFFFFF"/>
                </a:solidFill>
                <a:latin typeface="Singel"/>
              </a:rPr>
              <a:t>Prayer</a:t>
            </a:r>
            <a:endParaRPr lang="en-US"/>
          </a:p>
        </p:txBody>
      </p:sp>
      <p:pic>
        <p:nvPicPr>
          <p:cNvPr id="5" name="Picture 8">
            <a:extLst>
              <a:ext uri="{FF2B5EF4-FFF2-40B4-BE49-F238E27FC236}">
                <a16:creationId xmlns:a16="http://schemas.microsoft.com/office/drawing/2014/main" id="{6B4BDCBC-1DF7-3317-4802-0658D6E87B9F}"/>
              </a:ext>
            </a:extLst>
          </p:cNvPr>
          <p:cNvPicPr>
            <a:picLocks noChangeAspect="1"/>
          </p:cNvPicPr>
          <p:nvPr/>
        </p:nvPicPr>
        <p:blipFill>
          <a:blip r:embed="rId3"/>
          <a:stretch>
            <a:fillRect/>
          </a:stretch>
        </p:blipFill>
        <p:spPr>
          <a:xfrm>
            <a:off x="11604052" y="88422"/>
            <a:ext cx="1161520" cy="1893497"/>
          </a:xfrm>
          <a:prstGeom prst="rect">
            <a:avLst/>
          </a:prstGeom>
        </p:spPr>
      </p:pic>
    </p:spTree>
    <p:extLst>
      <p:ext uri="{BB962C8B-B14F-4D97-AF65-F5344CB8AC3E}">
        <p14:creationId xmlns:p14="http://schemas.microsoft.com/office/powerpoint/2010/main" val="3187123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grpSp>
        <p:nvGrpSpPr>
          <p:cNvPr id="2" name="Group 2"/>
          <p:cNvGrpSpPr/>
          <p:nvPr/>
        </p:nvGrpSpPr>
        <p:grpSpPr>
          <a:xfrm>
            <a:off x="16009185" y="0"/>
            <a:ext cx="2691940" cy="10287000"/>
            <a:chOff x="0" y="0"/>
            <a:chExt cx="708988" cy="2709333"/>
          </a:xfrm>
        </p:grpSpPr>
        <p:sp>
          <p:nvSpPr>
            <p:cNvPr id="3" name="Freeform 3"/>
            <p:cNvSpPr/>
            <p:nvPr/>
          </p:nvSpPr>
          <p:spPr>
            <a:xfrm>
              <a:off x="0" y="0"/>
              <a:ext cx="708988" cy="2709333"/>
            </a:xfrm>
            <a:custGeom>
              <a:avLst/>
              <a:gdLst/>
              <a:ahLst/>
              <a:cxnLst/>
              <a:rect l="l" t="t" r="r" b="b"/>
              <a:pathLst>
                <a:path w="708988" h="2709333">
                  <a:moveTo>
                    <a:pt x="0" y="0"/>
                  </a:moveTo>
                  <a:lnTo>
                    <a:pt x="708988" y="0"/>
                  </a:lnTo>
                  <a:lnTo>
                    <a:pt x="708988" y="2709333"/>
                  </a:lnTo>
                  <a:lnTo>
                    <a:pt x="0" y="2709333"/>
                  </a:lnTo>
                  <a:close/>
                </a:path>
              </a:pathLst>
            </a:custGeom>
            <a:solidFill>
              <a:srgbClr val="0F24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611546" y="1049547"/>
            <a:ext cx="8090442" cy="8208753"/>
            <a:chOff x="0" y="0"/>
            <a:chExt cx="2952750" cy="2995930"/>
          </a:xfrm>
        </p:grpSpPr>
        <p:sp>
          <p:nvSpPr>
            <p:cNvPr id="6" name="Freeform 6"/>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3"/>
              <a:stretch>
                <a:fillRect l="-32556" r="-2610"/>
              </a:stretch>
            </a:blipFill>
          </p:spPr>
        </p:sp>
      </p:grpSp>
      <p:sp>
        <p:nvSpPr>
          <p:cNvPr id="7" name="TextBox 7"/>
          <p:cNvSpPr txBox="1"/>
          <p:nvPr/>
        </p:nvSpPr>
        <p:spPr>
          <a:xfrm>
            <a:off x="1028700" y="3106689"/>
            <a:ext cx="8398369" cy="4453255"/>
          </a:xfrm>
          <a:prstGeom prst="rect">
            <a:avLst/>
          </a:prstGeom>
        </p:spPr>
        <p:txBody>
          <a:bodyPr lIns="0" tIns="0" rIns="0" bIns="0" rtlCol="0" anchor="t">
            <a:spAutoFit/>
          </a:bodyPr>
          <a:lstStyle/>
          <a:p>
            <a:pPr>
              <a:lnSpc>
                <a:spcPts val="3919"/>
              </a:lnSpc>
            </a:pPr>
            <a:r>
              <a:rPr lang="en-US" sz="2799">
                <a:solidFill>
                  <a:srgbClr val="FFFFFF"/>
                </a:solidFill>
                <a:latin typeface="Glacial Indifference"/>
              </a:rPr>
              <a:t>Two Years ago began the process of developing our new strategic plan. </a:t>
            </a:r>
          </a:p>
          <a:p>
            <a:pPr>
              <a:lnSpc>
                <a:spcPts val="3919"/>
              </a:lnSpc>
            </a:pPr>
            <a:endParaRPr lang="en-US" sz="2799">
              <a:solidFill>
                <a:srgbClr val="FFFFFF"/>
              </a:solidFill>
              <a:latin typeface="Glacial Indifference"/>
            </a:endParaRPr>
          </a:p>
          <a:p>
            <a:pPr>
              <a:lnSpc>
                <a:spcPts val="3919"/>
              </a:lnSpc>
            </a:pPr>
            <a:r>
              <a:rPr lang="en-US" sz="2799">
                <a:solidFill>
                  <a:srgbClr val="FFFFFF"/>
                </a:solidFill>
                <a:latin typeface="Glacial Indifference"/>
              </a:rPr>
              <a:t>We engaged an external company to work with our families, students and staff to gather their thoughts. </a:t>
            </a:r>
          </a:p>
          <a:p>
            <a:pPr>
              <a:lnSpc>
                <a:spcPts val="3919"/>
              </a:lnSpc>
            </a:pPr>
            <a:endParaRPr lang="en-US" sz="2799">
              <a:solidFill>
                <a:srgbClr val="FFFFFF"/>
              </a:solidFill>
              <a:latin typeface="Glacial Indifference"/>
            </a:endParaRPr>
          </a:p>
          <a:p>
            <a:pPr>
              <a:lnSpc>
                <a:spcPts val="3919"/>
              </a:lnSpc>
            </a:pPr>
            <a:r>
              <a:rPr lang="en-US" sz="2799">
                <a:solidFill>
                  <a:srgbClr val="FFFFFF"/>
                </a:solidFill>
                <a:latin typeface="Glacial Indifference"/>
              </a:rPr>
              <a:t>Reimagined our Vision, School Values and Learner Dispositions so they reflect the type of community St Joseph's Kingswood aspires to be. </a:t>
            </a:r>
          </a:p>
        </p:txBody>
      </p:sp>
      <p:sp>
        <p:nvSpPr>
          <p:cNvPr id="8" name="TextBox 8"/>
          <p:cNvSpPr txBox="1"/>
          <p:nvPr/>
        </p:nvSpPr>
        <p:spPr>
          <a:xfrm>
            <a:off x="1028700" y="1200150"/>
            <a:ext cx="7413679" cy="1319422"/>
          </a:xfrm>
          <a:prstGeom prst="rect">
            <a:avLst/>
          </a:prstGeom>
        </p:spPr>
        <p:txBody>
          <a:bodyPr lIns="0" tIns="0" rIns="0" bIns="0" rtlCol="0" anchor="t">
            <a:spAutoFit/>
          </a:bodyPr>
          <a:lstStyle/>
          <a:p>
            <a:pPr>
              <a:lnSpc>
                <a:spcPts val="9996"/>
              </a:lnSpc>
            </a:pPr>
            <a:r>
              <a:rPr lang="en-US" sz="9800">
                <a:solidFill>
                  <a:srgbClr val="FFFFFF"/>
                </a:solidFill>
                <a:latin typeface="Singel"/>
              </a:rPr>
              <a:t>Our Journey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245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3857724"/>
            <a:ext cx="4475397" cy="4475397"/>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3191" r="-3191"/>
              </a:stretch>
            </a:blipFill>
          </p:spPr>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271FF"/>
            </a:solidFill>
          </p:spPr>
        </p:sp>
      </p:grpSp>
      <p:grpSp>
        <p:nvGrpSpPr>
          <p:cNvPr id="5" name="Group 5"/>
          <p:cNvGrpSpPr>
            <a:grpSpLocks noChangeAspect="1"/>
          </p:cNvGrpSpPr>
          <p:nvPr/>
        </p:nvGrpSpPr>
        <p:grpSpPr>
          <a:xfrm>
            <a:off x="7208279" y="3857724"/>
            <a:ext cx="4475397" cy="4475397"/>
            <a:chOff x="0" y="0"/>
            <a:chExt cx="6350000" cy="6350000"/>
          </a:xfrm>
        </p:grpSpPr>
        <p:sp>
          <p:nvSpPr>
            <p:cNvPr id="6" name="Freeform 6"/>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t="-1785" b="-1785"/>
              </a:stretch>
            </a:blipFill>
          </p:spPr>
        </p:sp>
        <p:sp>
          <p:nvSpPr>
            <p:cNvPr id="7" name="Freeform 7"/>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DE59"/>
            </a:solidFill>
          </p:spPr>
        </p:sp>
      </p:grpSp>
      <p:grpSp>
        <p:nvGrpSpPr>
          <p:cNvPr id="8" name="Group 8"/>
          <p:cNvGrpSpPr>
            <a:grpSpLocks noChangeAspect="1"/>
          </p:cNvGrpSpPr>
          <p:nvPr/>
        </p:nvGrpSpPr>
        <p:grpSpPr>
          <a:xfrm>
            <a:off x="13387857" y="3857724"/>
            <a:ext cx="4475397" cy="4475397"/>
            <a:chOff x="0" y="0"/>
            <a:chExt cx="6350000" cy="6350000"/>
          </a:xfrm>
        </p:grpSpPr>
        <p:sp>
          <p:nvSpPr>
            <p:cNvPr id="9" name="Freeform 9"/>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16666" r="-16666"/>
              </a:stretch>
            </a:blipFill>
          </p:spPr>
        </p:sp>
        <p:sp>
          <p:nvSpPr>
            <p:cNvPr id="10" name="Freeform 10"/>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1616"/>
            </a:solidFill>
          </p:spPr>
        </p:sp>
      </p:grpSp>
      <p:sp>
        <p:nvSpPr>
          <p:cNvPr id="11" name="TextBox 11"/>
          <p:cNvSpPr txBox="1"/>
          <p:nvPr/>
        </p:nvSpPr>
        <p:spPr>
          <a:xfrm>
            <a:off x="6207340" y="781636"/>
            <a:ext cx="6472513" cy="1319422"/>
          </a:xfrm>
          <a:prstGeom prst="rect">
            <a:avLst/>
          </a:prstGeom>
        </p:spPr>
        <p:txBody>
          <a:bodyPr lIns="0" tIns="0" rIns="0" bIns="0" rtlCol="0" anchor="t">
            <a:spAutoFit/>
          </a:bodyPr>
          <a:lstStyle/>
          <a:p>
            <a:pPr>
              <a:lnSpc>
                <a:spcPts val="9996"/>
              </a:lnSpc>
            </a:pPr>
            <a:r>
              <a:rPr lang="en-US" sz="9800">
                <a:solidFill>
                  <a:srgbClr val="FFFFFF"/>
                </a:solidFill>
                <a:latin typeface="Singel"/>
              </a:rPr>
              <a:t>Our Values</a:t>
            </a:r>
          </a:p>
        </p:txBody>
      </p:sp>
      <p:sp>
        <p:nvSpPr>
          <p:cNvPr id="12" name="TextBox 12"/>
          <p:cNvSpPr txBox="1"/>
          <p:nvPr/>
        </p:nvSpPr>
        <p:spPr>
          <a:xfrm>
            <a:off x="1254889" y="2623806"/>
            <a:ext cx="4023019" cy="504825"/>
          </a:xfrm>
          <a:prstGeom prst="rect">
            <a:avLst/>
          </a:prstGeom>
        </p:spPr>
        <p:txBody>
          <a:bodyPr lIns="0" tIns="0" rIns="0" bIns="0" rtlCol="0" anchor="t">
            <a:spAutoFit/>
          </a:bodyPr>
          <a:lstStyle/>
          <a:p>
            <a:pPr>
              <a:lnSpc>
                <a:spcPts val="4199"/>
              </a:lnSpc>
            </a:pPr>
            <a:r>
              <a:rPr lang="en-US" sz="2999">
                <a:solidFill>
                  <a:srgbClr val="FFFFFF"/>
                </a:solidFill>
                <a:latin typeface="Glacial Indifference Bold"/>
              </a:rPr>
              <a:t>Saint Mary MacKillop</a:t>
            </a:r>
          </a:p>
        </p:txBody>
      </p:sp>
      <p:sp>
        <p:nvSpPr>
          <p:cNvPr id="13" name="TextBox 13"/>
          <p:cNvSpPr txBox="1"/>
          <p:nvPr/>
        </p:nvSpPr>
        <p:spPr>
          <a:xfrm>
            <a:off x="6906302" y="2623806"/>
            <a:ext cx="5074590" cy="504825"/>
          </a:xfrm>
          <a:prstGeom prst="rect">
            <a:avLst/>
          </a:prstGeom>
        </p:spPr>
        <p:txBody>
          <a:bodyPr lIns="0" tIns="0" rIns="0" bIns="0" rtlCol="0" anchor="t">
            <a:spAutoFit/>
          </a:bodyPr>
          <a:lstStyle/>
          <a:p>
            <a:pPr>
              <a:lnSpc>
                <a:spcPts val="4199"/>
              </a:lnSpc>
            </a:pPr>
            <a:r>
              <a:rPr lang="en-US" sz="2999">
                <a:solidFill>
                  <a:srgbClr val="FFFFFF"/>
                </a:solidFill>
                <a:latin typeface="Glacial Indifference Bold"/>
              </a:rPr>
              <a:t>Father Julian Tenison Woods</a:t>
            </a:r>
          </a:p>
        </p:txBody>
      </p:sp>
      <p:sp>
        <p:nvSpPr>
          <p:cNvPr id="14" name="TextBox 14"/>
          <p:cNvSpPr txBox="1"/>
          <p:nvPr/>
        </p:nvSpPr>
        <p:spPr>
          <a:xfrm>
            <a:off x="13386270" y="2623806"/>
            <a:ext cx="4901730" cy="504825"/>
          </a:xfrm>
          <a:prstGeom prst="rect">
            <a:avLst/>
          </a:prstGeom>
        </p:spPr>
        <p:txBody>
          <a:bodyPr lIns="0" tIns="0" rIns="0" bIns="0" rtlCol="0" anchor="t">
            <a:spAutoFit/>
          </a:bodyPr>
          <a:lstStyle/>
          <a:p>
            <a:pPr>
              <a:lnSpc>
                <a:spcPts val="4199"/>
              </a:lnSpc>
            </a:pPr>
            <a:r>
              <a:rPr lang="en-US" sz="2999">
                <a:solidFill>
                  <a:srgbClr val="FFFFFF"/>
                </a:solidFill>
                <a:latin typeface="Glacial Indifference Bold"/>
              </a:rPr>
              <a:t>Sister Irene McCormick</a:t>
            </a:r>
          </a:p>
        </p:txBody>
      </p:sp>
      <p:sp>
        <p:nvSpPr>
          <p:cNvPr id="15" name="TextBox 15"/>
          <p:cNvSpPr txBox="1"/>
          <p:nvPr/>
        </p:nvSpPr>
        <p:spPr>
          <a:xfrm>
            <a:off x="1028700" y="8465013"/>
            <a:ext cx="4661835" cy="1028701"/>
          </a:xfrm>
          <a:prstGeom prst="rect">
            <a:avLst/>
          </a:prstGeom>
        </p:spPr>
        <p:txBody>
          <a:bodyPr lIns="0" tIns="0" rIns="0" bIns="0" rtlCol="0" anchor="t">
            <a:spAutoFit/>
          </a:bodyPr>
          <a:lstStyle/>
          <a:p>
            <a:pPr>
              <a:lnSpc>
                <a:spcPts val="8399"/>
              </a:lnSpc>
            </a:pPr>
            <a:r>
              <a:rPr lang="en-US" sz="5999">
                <a:solidFill>
                  <a:srgbClr val="FFFFFF"/>
                </a:solidFill>
                <a:latin typeface="Glacial Indifference"/>
              </a:rPr>
              <a:t>EXCELLENCE</a:t>
            </a:r>
          </a:p>
        </p:txBody>
      </p:sp>
      <p:sp>
        <p:nvSpPr>
          <p:cNvPr id="16" name="TextBox 16"/>
          <p:cNvSpPr txBox="1"/>
          <p:nvPr/>
        </p:nvSpPr>
        <p:spPr>
          <a:xfrm>
            <a:off x="7319057" y="8465013"/>
            <a:ext cx="4661835" cy="1028701"/>
          </a:xfrm>
          <a:prstGeom prst="rect">
            <a:avLst/>
          </a:prstGeom>
        </p:spPr>
        <p:txBody>
          <a:bodyPr lIns="0" tIns="0" rIns="0" bIns="0" rtlCol="0" anchor="t">
            <a:spAutoFit/>
          </a:bodyPr>
          <a:lstStyle/>
          <a:p>
            <a:pPr>
              <a:lnSpc>
                <a:spcPts val="8399"/>
              </a:lnSpc>
            </a:pPr>
            <a:r>
              <a:rPr lang="en-US" sz="5999">
                <a:solidFill>
                  <a:srgbClr val="FFFFFF"/>
                </a:solidFill>
                <a:latin typeface="Glacial Indifference"/>
              </a:rPr>
              <a:t>CONNECTION</a:t>
            </a:r>
          </a:p>
        </p:txBody>
      </p:sp>
      <p:sp>
        <p:nvSpPr>
          <p:cNvPr id="17" name="TextBox 17"/>
          <p:cNvSpPr txBox="1"/>
          <p:nvPr/>
        </p:nvSpPr>
        <p:spPr>
          <a:xfrm>
            <a:off x="13387857" y="8465013"/>
            <a:ext cx="4661835" cy="1028701"/>
          </a:xfrm>
          <a:prstGeom prst="rect">
            <a:avLst/>
          </a:prstGeom>
        </p:spPr>
        <p:txBody>
          <a:bodyPr lIns="0" tIns="0" rIns="0" bIns="0" rtlCol="0" anchor="t">
            <a:spAutoFit/>
          </a:bodyPr>
          <a:lstStyle/>
          <a:p>
            <a:pPr>
              <a:lnSpc>
                <a:spcPts val="8399"/>
              </a:lnSpc>
            </a:pPr>
            <a:r>
              <a:rPr lang="en-US" sz="5999">
                <a:solidFill>
                  <a:srgbClr val="FFFFFF"/>
                </a:solidFill>
                <a:latin typeface="Glacial Indifference"/>
              </a:rPr>
              <a:t>GRATITUDE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grpSp>
        <p:nvGrpSpPr>
          <p:cNvPr id="2" name="Group 2"/>
          <p:cNvGrpSpPr/>
          <p:nvPr/>
        </p:nvGrpSpPr>
        <p:grpSpPr>
          <a:xfrm>
            <a:off x="10927896" y="672705"/>
            <a:ext cx="6923314" cy="8830523"/>
            <a:chOff x="0" y="0"/>
            <a:chExt cx="1823424" cy="2325735"/>
          </a:xfrm>
        </p:grpSpPr>
        <p:sp>
          <p:nvSpPr>
            <p:cNvPr id="3" name="Freeform 3"/>
            <p:cNvSpPr/>
            <p:nvPr/>
          </p:nvSpPr>
          <p:spPr>
            <a:xfrm>
              <a:off x="0" y="0"/>
              <a:ext cx="1823424" cy="2325735"/>
            </a:xfrm>
            <a:custGeom>
              <a:avLst/>
              <a:gdLst/>
              <a:ahLst/>
              <a:cxnLst/>
              <a:rect l="l" t="t" r="r" b="b"/>
              <a:pathLst>
                <a:path w="1823424" h="2325735">
                  <a:moveTo>
                    <a:pt x="0" y="0"/>
                  </a:moveTo>
                  <a:lnTo>
                    <a:pt x="1823424" y="0"/>
                  </a:lnTo>
                  <a:lnTo>
                    <a:pt x="1823424" y="2325735"/>
                  </a:lnTo>
                  <a:lnTo>
                    <a:pt x="0" y="2325735"/>
                  </a:ln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23839" y="887063"/>
            <a:ext cx="6592661" cy="8512873"/>
            <a:chOff x="0" y="0"/>
            <a:chExt cx="8790214" cy="11350498"/>
          </a:xfrm>
        </p:grpSpPr>
        <p:pic>
          <p:nvPicPr>
            <p:cNvPr id="6" name="Picture 6"/>
            <p:cNvPicPr>
              <a:picLocks noChangeAspect="1"/>
            </p:cNvPicPr>
            <p:nvPr/>
          </p:nvPicPr>
          <p:blipFill>
            <a:blip r:embed="rId3"/>
            <a:srcRect l="5945" r="5945"/>
            <a:stretch>
              <a:fillRect/>
            </a:stretch>
          </p:blipFill>
          <p:spPr>
            <a:xfrm>
              <a:off x="0" y="0"/>
              <a:ext cx="8790214" cy="7482332"/>
            </a:xfrm>
            <a:prstGeom prst="rect">
              <a:avLst/>
            </a:prstGeom>
          </p:spPr>
        </p:pic>
        <p:pic>
          <p:nvPicPr>
            <p:cNvPr id="7" name="Picture 7"/>
            <p:cNvPicPr>
              <a:picLocks noChangeAspect="1"/>
            </p:cNvPicPr>
            <p:nvPr/>
          </p:nvPicPr>
          <p:blipFill>
            <a:blip r:embed="rId4"/>
            <a:srcRect l="6581" r="6581"/>
            <a:stretch>
              <a:fillRect/>
            </a:stretch>
          </p:blipFill>
          <p:spPr>
            <a:xfrm>
              <a:off x="0" y="7609332"/>
              <a:ext cx="4331607" cy="3741166"/>
            </a:xfrm>
            <a:prstGeom prst="rect">
              <a:avLst/>
            </a:prstGeom>
          </p:spPr>
        </p:pic>
        <p:pic>
          <p:nvPicPr>
            <p:cNvPr id="8" name="Picture 8"/>
            <p:cNvPicPr>
              <a:picLocks noChangeAspect="1"/>
            </p:cNvPicPr>
            <p:nvPr/>
          </p:nvPicPr>
          <p:blipFill>
            <a:blip r:embed="rId5"/>
            <a:srcRect l="6581" r="6581"/>
            <a:stretch>
              <a:fillRect/>
            </a:stretch>
          </p:blipFill>
          <p:spPr>
            <a:xfrm>
              <a:off x="4458607" y="7609332"/>
              <a:ext cx="4331607" cy="3741166"/>
            </a:xfrm>
            <a:prstGeom prst="rect">
              <a:avLst/>
            </a:prstGeom>
          </p:spPr>
        </p:pic>
      </p:grpSp>
      <p:pic>
        <p:nvPicPr>
          <p:cNvPr id="9" name="Picture 9"/>
          <p:cNvPicPr>
            <a:picLocks noChangeAspect="1"/>
          </p:cNvPicPr>
          <p:nvPr/>
        </p:nvPicPr>
        <p:blipFill>
          <a:blip r:embed="rId6"/>
          <a:srcRect/>
          <a:stretch>
            <a:fillRect/>
          </a:stretch>
        </p:blipFill>
        <p:spPr>
          <a:xfrm>
            <a:off x="2289719" y="2134112"/>
            <a:ext cx="7387585" cy="7369116"/>
          </a:xfrm>
          <a:prstGeom prst="rect">
            <a:avLst/>
          </a:prstGeom>
        </p:spPr>
      </p:pic>
      <p:sp>
        <p:nvSpPr>
          <p:cNvPr id="10" name="TextBox 10"/>
          <p:cNvSpPr txBox="1"/>
          <p:nvPr/>
        </p:nvSpPr>
        <p:spPr>
          <a:xfrm>
            <a:off x="2587841" y="3731175"/>
            <a:ext cx="4356705" cy="526676"/>
          </a:xfrm>
          <a:prstGeom prst="rect">
            <a:avLst/>
          </a:prstGeom>
        </p:spPr>
        <p:txBody>
          <a:bodyPr lIns="0" tIns="0" rIns="0" bIns="0" rtlCol="0" anchor="t">
            <a:spAutoFit/>
          </a:bodyPr>
          <a:lstStyle/>
          <a:p>
            <a:pPr algn="ctr">
              <a:lnSpc>
                <a:spcPts val="4262"/>
              </a:lnSpc>
            </a:pPr>
            <a:r>
              <a:rPr lang="en-US" sz="3044">
                <a:solidFill>
                  <a:srgbClr val="0F2452"/>
                </a:solidFill>
                <a:latin typeface="Glacial Indifference Bold"/>
              </a:rPr>
              <a:t>BRAVERY</a:t>
            </a:r>
            <a:r>
              <a:rPr lang="en-US" sz="3044">
                <a:solidFill>
                  <a:srgbClr val="0F2452"/>
                </a:solidFill>
                <a:latin typeface="Glacial Indifference"/>
              </a:rPr>
              <a:t> </a:t>
            </a:r>
          </a:p>
        </p:txBody>
      </p:sp>
      <p:sp>
        <p:nvSpPr>
          <p:cNvPr id="11" name="TextBox 11"/>
          <p:cNvSpPr txBox="1"/>
          <p:nvPr/>
        </p:nvSpPr>
        <p:spPr>
          <a:xfrm>
            <a:off x="5621267" y="5751996"/>
            <a:ext cx="4599497" cy="526676"/>
          </a:xfrm>
          <a:prstGeom prst="rect">
            <a:avLst/>
          </a:prstGeom>
        </p:spPr>
        <p:txBody>
          <a:bodyPr lIns="0" tIns="0" rIns="0" bIns="0" rtlCol="0" anchor="t">
            <a:spAutoFit/>
          </a:bodyPr>
          <a:lstStyle/>
          <a:p>
            <a:pPr algn="ctr">
              <a:lnSpc>
                <a:spcPts val="4262"/>
              </a:lnSpc>
            </a:pPr>
            <a:r>
              <a:rPr lang="en-US" sz="3044">
                <a:solidFill>
                  <a:srgbClr val="0F2452"/>
                </a:solidFill>
                <a:latin typeface="Glacial Indifference Bold"/>
              </a:rPr>
              <a:t>COLLABORATION</a:t>
            </a:r>
          </a:p>
        </p:txBody>
      </p:sp>
      <p:sp>
        <p:nvSpPr>
          <p:cNvPr id="12" name="TextBox 12"/>
          <p:cNvSpPr txBox="1"/>
          <p:nvPr/>
        </p:nvSpPr>
        <p:spPr>
          <a:xfrm>
            <a:off x="2587841" y="7852428"/>
            <a:ext cx="6791341" cy="883639"/>
          </a:xfrm>
          <a:prstGeom prst="rect">
            <a:avLst/>
          </a:prstGeom>
        </p:spPr>
        <p:txBody>
          <a:bodyPr lIns="0" tIns="0" rIns="0" bIns="0" rtlCol="0" anchor="t">
            <a:spAutoFit/>
          </a:bodyPr>
          <a:lstStyle/>
          <a:p>
            <a:pPr algn="ctr">
              <a:lnSpc>
                <a:spcPts val="3470"/>
              </a:lnSpc>
            </a:pPr>
            <a:r>
              <a:rPr lang="en-US" sz="3044">
                <a:solidFill>
                  <a:srgbClr val="0F2452"/>
                </a:solidFill>
                <a:latin typeface="Glacial Indifference Bold"/>
              </a:rPr>
              <a:t>CURIOSITY/</a:t>
            </a:r>
          </a:p>
          <a:p>
            <a:pPr algn="ctr">
              <a:lnSpc>
                <a:spcPts val="3470"/>
              </a:lnSpc>
            </a:pPr>
            <a:r>
              <a:rPr lang="en-US" sz="3044">
                <a:solidFill>
                  <a:srgbClr val="0F2452"/>
                </a:solidFill>
                <a:latin typeface="Glacial Indifference Bold"/>
              </a:rPr>
              <a:t>THINKER</a:t>
            </a:r>
          </a:p>
        </p:txBody>
      </p:sp>
      <p:sp>
        <p:nvSpPr>
          <p:cNvPr id="13" name="TextBox 13"/>
          <p:cNvSpPr txBox="1"/>
          <p:nvPr/>
        </p:nvSpPr>
        <p:spPr>
          <a:xfrm>
            <a:off x="1423599" y="5751996"/>
            <a:ext cx="4993167" cy="526676"/>
          </a:xfrm>
          <a:prstGeom prst="rect">
            <a:avLst/>
          </a:prstGeom>
        </p:spPr>
        <p:txBody>
          <a:bodyPr lIns="0" tIns="0" rIns="0" bIns="0" rtlCol="0" anchor="t">
            <a:spAutoFit/>
          </a:bodyPr>
          <a:lstStyle/>
          <a:p>
            <a:pPr algn="ctr">
              <a:lnSpc>
                <a:spcPts val="4262"/>
              </a:lnSpc>
            </a:pPr>
            <a:r>
              <a:rPr lang="en-US" sz="3044">
                <a:solidFill>
                  <a:srgbClr val="0F2452"/>
                </a:solidFill>
                <a:latin typeface="Glacial Indifference Bold"/>
              </a:rPr>
              <a:t>PERSISTENCE</a:t>
            </a:r>
          </a:p>
        </p:txBody>
      </p:sp>
      <p:sp>
        <p:nvSpPr>
          <p:cNvPr id="14" name="TextBox 14"/>
          <p:cNvSpPr txBox="1"/>
          <p:nvPr/>
        </p:nvSpPr>
        <p:spPr>
          <a:xfrm>
            <a:off x="-518214" y="454723"/>
            <a:ext cx="12680791" cy="1319404"/>
          </a:xfrm>
          <a:prstGeom prst="rect">
            <a:avLst/>
          </a:prstGeom>
        </p:spPr>
        <p:txBody>
          <a:bodyPr lIns="0" tIns="0" rIns="0" bIns="0" rtlCol="0" anchor="t">
            <a:spAutoFit/>
          </a:bodyPr>
          <a:lstStyle/>
          <a:p>
            <a:pPr algn="ctr">
              <a:lnSpc>
                <a:spcPts val="9996"/>
              </a:lnSpc>
            </a:pPr>
            <a:r>
              <a:rPr lang="en-US" sz="9800">
                <a:solidFill>
                  <a:srgbClr val="FFFFFF"/>
                </a:solidFill>
                <a:latin typeface="Singel"/>
              </a:rPr>
              <a:t>Learner Dispositions</a:t>
            </a:r>
          </a:p>
        </p:txBody>
      </p:sp>
      <p:sp>
        <p:nvSpPr>
          <p:cNvPr id="15" name="TextBox 15"/>
          <p:cNvSpPr txBox="1"/>
          <p:nvPr/>
        </p:nvSpPr>
        <p:spPr>
          <a:xfrm>
            <a:off x="5096227" y="3727763"/>
            <a:ext cx="4956168" cy="526676"/>
          </a:xfrm>
          <a:prstGeom prst="rect">
            <a:avLst/>
          </a:prstGeom>
        </p:spPr>
        <p:txBody>
          <a:bodyPr lIns="0" tIns="0" rIns="0" bIns="0" rtlCol="0" anchor="t">
            <a:spAutoFit/>
          </a:bodyPr>
          <a:lstStyle/>
          <a:p>
            <a:pPr algn="ctr">
              <a:lnSpc>
                <a:spcPts val="4262"/>
              </a:lnSpc>
            </a:pPr>
            <a:r>
              <a:rPr lang="en-US" sz="3044">
                <a:solidFill>
                  <a:srgbClr val="0F2452"/>
                </a:solidFill>
                <a:latin typeface="Glacial Indifference Bold"/>
              </a:rPr>
              <a:t>RESILIENCE</a:t>
            </a:r>
            <a:r>
              <a:rPr lang="en-US" sz="3044">
                <a:solidFill>
                  <a:srgbClr val="0F2452"/>
                </a:solidFill>
                <a:latin typeface="Glacial Indifference"/>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grpSp>
        <p:nvGrpSpPr>
          <p:cNvPr id="2" name="Group 2"/>
          <p:cNvGrpSpPr/>
          <p:nvPr/>
        </p:nvGrpSpPr>
        <p:grpSpPr>
          <a:xfrm>
            <a:off x="-317270" y="0"/>
            <a:ext cx="2691940" cy="10287000"/>
            <a:chOff x="0" y="0"/>
            <a:chExt cx="708988" cy="2709333"/>
          </a:xfrm>
        </p:grpSpPr>
        <p:sp>
          <p:nvSpPr>
            <p:cNvPr id="3" name="Freeform 3"/>
            <p:cNvSpPr/>
            <p:nvPr/>
          </p:nvSpPr>
          <p:spPr>
            <a:xfrm>
              <a:off x="0" y="0"/>
              <a:ext cx="708988" cy="2709333"/>
            </a:xfrm>
            <a:custGeom>
              <a:avLst/>
              <a:gdLst/>
              <a:ahLst/>
              <a:cxnLst/>
              <a:rect l="l" t="t" r="r" b="b"/>
              <a:pathLst>
                <a:path w="708988" h="2709333">
                  <a:moveTo>
                    <a:pt x="0" y="0"/>
                  </a:moveTo>
                  <a:lnTo>
                    <a:pt x="708988" y="0"/>
                  </a:lnTo>
                  <a:lnTo>
                    <a:pt x="708988" y="2709333"/>
                  </a:lnTo>
                  <a:lnTo>
                    <a:pt x="0" y="2709333"/>
                  </a:lnTo>
                  <a:close/>
                </a:path>
              </a:pathLst>
            </a:custGeom>
            <a:solidFill>
              <a:srgbClr val="0F24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24494" y="6264532"/>
            <a:ext cx="3582202" cy="358220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3"/>
          <a:srcRect/>
          <a:stretch>
            <a:fillRect/>
          </a:stretch>
        </p:blipFill>
        <p:spPr>
          <a:xfrm>
            <a:off x="14321573" y="6291760"/>
            <a:ext cx="3588044" cy="3554974"/>
          </a:xfrm>
          <a:prstGeom prst="rect">
            <a:avLst/>
          </a:prstGeom>
        </p:spPr>
      </p:pic>
      <p:grpSp>
        <p:nvGrpSpPr>
          <p:cNvPr id="9" name="Group 9"/>
          <p:cNvGrpSpPr>
            <a:grpSpLocks noChangeAspect="1"/>
          </p:cNvGrpSpPr>
          <p:nvPr/>
        </p:nvGrpSpPr>
        <p:grpSpPr>
          <a:xfrm>
            <a:off x="490740" y="1458066"/>
            <a:ext cx="7370897" cy="7370867"/>
            <a:chOff x="0" y="0"/>
            <a:chExt cx="6350025" cy="6350000"/>
          </a:xfrm>
        </p:grpSpPr>
        <p:sp>
          <p:nvSpPr>
            <p:cNvPr id="10" name="Freeform 10"/>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36238" t="-56031" r="-45780" b="-86661"/>
              </a:stretch>
            </a:blipFill>
          </p:spPr>
        </p:sp>
      </p:grpSp>
      <p:sp>
        <p:nvSpPr>
          <p:cNvPr id="11" name="TextBox 11"/>
          <p:cNvSpPr txBox="1"/>
          <p:nvPr/>
        </p:nvSpPr>
        <p:spPr>
          <a:xfrm>
            <a:off x="8399597" y="2083174"/>
            <a:ext cx="8859703" cy="2601596"/>
          </a:xfrm>
          <a:prstGeom prst="rect">
            <a:avLst/>
          </a:prstGeom>
        </p:spPr>
        <p:txBody>
          <a:bodyPr lIns="0" tIns="0" rIns="0" bIns="0" rtlCol="0" anchor="t">
            <a:spAutoFit/>
          </a:bodyPr>
          <a:lstStyle/>
          <a:p>
            <a:pPr>
              <a:lnSpc>
                <a:spcPts val="5179"/>
              </a:lnSpc>
            </a:pPr>
            <a:r>
              <a:rPr lang="en-US" sz="3699">
                <a:solidFill>
                  <a:srgbClr val="0F2452"/>
                </a:solidFill>
                <a:latin typeface="Glacial Indifference"/>
              </a:rPr>
              <a:t>St Joseph's, Kingswood is the first South Australian school and 1 of 12 schools globally to be awarded Visible Learning Certification.</a:t>
            </a:r>
          </a:p>
        </p:txBody>
      </p:sp>
      <p:sp>
        <p:nvSpPr>
          <p:cNvPr id="12" name="TextBox 12"/>
          <p:cNvSpPr txBox="1"/>
          <p:nvPr/>
        </p:nvSpPr>
        <p:spPr>
          <a:xfrm>
            <a:off x="8399597" y="589067"/>
            <a:ext cx="8859703" cy="1319404"/>
          </a:xfrm>
          <a:prstGeom prst="rect">
            <a:avLst/>
          </a:prstGeom>
        </p:spPr>
        <p:txBody>
          <a:bodyPr lIns="0" tIns="0" rIns="0" bIns="0" rtlCol="0" anchor="t">
            <a:spAutoFit/>
          </a:bodyPr>
          <a:lstStyle/>
          <a:p>
            <a:pPr>
              <a:lnSpc>
                <a:spcPts val="9996"/>
              </a:lnSpc>
            </a:pPr>
            <a:r>
              <a:rPr lang="en-US" sz="9800">
                <a:solidFill>
                  <a:srgbClr val="FFFFFF"/>
                </a:solidFill>
                <a:latin typeface="Singel"/>
              </a:rPr>
              <a:t>Visible Learning</a:t>
            </a:r>
          </a:p>
        </p:txBody>
      </p:sp>
      <p:sp>
        <p:nvSpPr>
          <p:cNvPr id="13" name="TextBox 13"/>
          <p:cNvSpPr txBox="1"/>
          <p:nvPr/>
        </p:nvSpPr>
        <p:spPr>
          <a:xfrm>
            <a:off x="8399597" y="4907394"/>
            <a:ext cx="8859703" cy="3916046"/>
          </a:xfrm>
          <a:prstGeom prst="rect">
            <a:avLst/>
          </a:prstGeom>
        </p:spPr>
        <p:txBody>
          <a:bodyPr lIns="0" tIns="0" rIns="0" bIns="0" rtlCol="0" anchor="t">
            <a:spAutoFit/>
          </a:bodyPr>
          <a:lstStyle/>
          <a:p>
            <a:pPr>
              <a:lnSpc>
                <a:spcPts val="5179"/>
              </a:lnSpc>
            </a:pPr>
            <a:r>
              <a:rPr lang="en-US" sz="3699">
                <a:solidFill>
                  <a:srgbClr val="0F2452"/>
                </a:solidFill>
                <a:latin typeface="Glacial Indifference"/>
              </a:rPr>
              <a:t>This means that the teachers at St Joseph's, Kingswood focus on and implement strategies that have the biggest </a:t>
            </a:r>
          </a:p>
          <a:p>
            <a:pPr>
              <a:lnSpc>
                <a:spcPts val="5179"/>
              </a:lnSpc>
            </a:pPr>
            <a:r>
              <a:rPr lang="en-US" sz="3699">
                <a:solidFill>
                  <a:srgbClr val="0F2452"/>
                </a:solidFill>
                <a:latin typeface="Glacial Indifference"/>
              </a:rPr>
              <a:t>impact on student progress. </a:t>
            </a:r>
          </a:p>
          <a:p>
            <a:pPr>
              <a:lnSpc>
                <a:spcPts val="5179"/>
              </a:lnSpc>
            </a:pPr>
            <a:r>
              <a:rPr lang="en-US" sz="3699">
                <a:solidFill>
                  <a:srgbClr val="0F2452"/>
                </a:solidFill>
                <a:latin typeface="Glacial Indifference"/>
              </a:rPr>
              <a:t>Our priority is on what works </a:t>
            </a:r>
          </a:p>
          <a:p>
            <a:pPr>
              <a:lnSpc>
                <a:spcPts val="5179"/>
              </a:lnSpc>
            </a:pPr>
            <a:r>
              <a:rPr lang="en-US" sz="3699">
                <a:solidFill>
                  <a:srgbClr val="0F2452"/>
                </a:solidFill>
                <a:latin typeface="Glacial Indifference"/>
              </a:rPr>
              <a:t>best for learning.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2452"/>
        </a:solidFill>
        <a:effectLst/>
      </p:bgPr>
    </p:bg>
    <p:spTree>
      <p:nvGrpSpPr>
        <p:cNvPr id="1" name=""/>
        <p:cNvGrpSpPr/>
        <p:nvPr/>
      </p:nvGrpSpPr>
      <p:grpSpPr>
        <a:xfrm>
          <a:off x="0" y="0"/>
          <a:ext cx="0" cy="0"/>
          <a:chOff x="0" y="0"/>
          <a:chExt cx="0" cy="0"/>
        </a:xfrm>
      </p:grpSpPr>
      <p:grpSp>
        <p:nvGrpSpPr>
          <p:cNvPr id="2" name="Group 2"/>
          <p:cNvGrpSpPr/>
          <p:nvPr/>
        </p:nvGrpSpPr>
        <p:grpSpPr>
          <a:xfrm>
            <a:off x="9639055" y="1028700"/>
            <a:ext cx="7678015" cy="8229600"/>
            <a:chOff x="0" y="0"/>
            <a:chExt cx="2022193" cy="2167467"/>
          </a:xfrm>
        </p:grpSpPr>
        <p:sp>
          <p:nvSpPr>
            <p:cNvPr id="3" name="Freeform 3"/>
            <p:cNvSpPr/>
            <p:nvPr/>
          </p:nvSpPr>
          <p:spPr>
            <a:xfrm>
              <a:off x="0" y="0"/>
              <a:ext cx="2022193" cy="2167467"/>
            </a:xfrm>
            <a:custGeom>
              <a:avLst/>
              <a:gdLst/>
              <a:ahLst/>
              <a:cxnLst/>
              <a:rect l="l" t="t" r="r" b="b"/>
              <a:pathLst>
                <a:path w="2022193" h="2167467">
                  <a:moveTo>
                    <a:pt x="0" y="0"/>
                  </a:moveTo>
                  <a:lnTo>
                    <a:pt x="2022193" y="0"/>
                  </a:lnTo>
                  <a:lnTo>
                    <a:pt x="2022193" y="2167467"/>
                  </a:lnTo>
                  <a:lnTo>
                    <a:pt x="0" y="2167467"/>
                  </a:ln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rcRect/>
          <a:stretch>
            <a:fillRect/>
          </a:stretch>
        </p:blipFill>
        <p:spPr>
          <a:xfrm>
            <a:off x="9882601" y="1341220"/>
            <a:ext cx="7190923" cy="7604560"/>
          </a:xfrm>
          <a:prstGeom prst="rect">
            <a:avLst/>
          </a:prstGeom>
        </p:spPr>
      </p:pic>
      <p:sp>
        <p:nvSpPr>
          <p:cNvPr id="6" name="TextBox 6"/>
          <p:cNvSpPr txBox="1"/>
          <p:nvPr/>
        </p:nvSpPr>
        <p:spPr>
          <a:xfrm>
            <a:off x="1028700" y="830461"/>
            <a:ext cx="11866622" cy="2586229"/>
          </a:xfrm>
          <a:prstGeom prst="rect">
            <a:avLst/>
          </a:prstGeom>
        </p:spPr>
        <p:txBody>
          <a:bodyPr lIns="0" tIns="0" rIns="0" bIns="0" rtlCol="0" anchor="t">
            <a:spAutoFit/>
          </a:bodyPr>
          <a:lstStyle/>
          <a:p>
            <a:pPr>
              <a:lnSpc>
                <a:spcPts val="9996"/>
              </a:lnSpc>
            </a:pPr>
            <a:r>
              <a:rPr lang="en-US" sz="9800">
                <a:solidFill>
                  <a:srgbClr val="FFFFFF"/>
                </a:solidFill>
                <a:latin typeface="Singel"/>
              </a:rPr>
              <a:t>Visible Learning</a:t>
            </a:r>
          </a:p>
          <a:p>
            <a:pPr>
              <a:lnSpc>
                <a:spcPts val="9996"/>
              </a:lnSpc>
            </a:pPr>
            <a:r>
              <a:rPr lang="en-US" sz="9800">
                <a:solidFill>
                  <a:srgbClr val="FFFFFF"/>
                </a:solidFill>
                <a:latin typeface="Singel"/>
              </a:rPr>
              <a:t>in the Classroom</a:t>
            </a:r>
          </a:p>
        </p:txBody>
      </p:sp>
      <p:sp>
        <p:nvSpPr>
          <p:cNvPr id="7" name="TextBox 7"/>
          <p:cNvSpPr txBox="1"/>
          <p:nvPr/>
        </p:nvSpPr>
        <p:spPr>
          <a:xfrm>
            <a:off x="290099" y="3350014"/>
            <a:ext cx="8853901" cy="6544946"/>
          </a:xfrm>
          <a:prstGeom prst="rect">
            <a:avLst/>
          </a:prstGeom>
        </p:spPr>
        <p:txBody>
          <a:bodyPr lIns="0" tIns="0" rIns="0" bIns="0" rtlCol="0" anchor="t">
            <a:spAutoFit/>
          </a:bodyPr>
          <a:lstStyle/>
          <a:p>
            <a:pPr marL="798825" lvl="1" indent="-399412">
              <a:lnSpc>
                <a:spcPts val="5179"/>
              </a:lnSpc>
              <a:buFont typeface="Arial"/>
              <a:buChar char="•"/>
            </a:pPr>
            <a:r>
              <a:rPr lang="en-US" sz="3699">
                <a:solidFill>
                  <a:srgbClr val="F4E8E1"/>
                </a:solidFill>
                <a:latin typeface="Glacial Indifference"/>
              </a:rPr>
              <a:t>Learning Intentions</a:t>
            </a:r>
          </a:p>
          <a:p>
            <a:pPr marL="798825" lvl="1" indent="-399412">
              <a:lnSpc>
                <a:spcPts val="5179"/>
              </a:lnSpc>
              <a:buFont typeface="Arial"/>
              <a:buChar char="•"/>
            </a:pPr>
            <a:r>
              <a:rPr lang="en-US" sz="3699">
                <a:solidFill>
                  <a:srgbClr val="F4E8E1"/>
                </a:solidFill>
                <a:latin typeface="Glacial Indifference"/>
              </a:rPr>
              <a:t>Success Criteria</a:t>
            </a:r>
          </a:p>
          <a:p>
            <a:pPr marL="798825" lvl="1" indent="-399412">
              <a:lnSpc>
                <a:spcPts val="5179"/>
              </a:lnSpc>
              <a:buFont typeface="Arial"/>
              <a:buChar char="•"/>
            </a:pPr>
            <a:r>
              <a:rPr lang="en-US" sz="3699">
                <a:solidFill>
                  <a:srgbClr val="F4E8E1"/>
                </a:solidFill>
                <a:latin typeface="Glacial Indifference"/>
              </a:rPr>
              <a:t>Progress Walls</a:t>
            </a:r>
          </a:p>
          <a:p>
            <a:pPr marL="798825" lvl="1" indent="-399412">
              <a:lnSpc>
                <a:spcPts val="5179"/>
              </a:lnSpc>
              <a:buFont typeface="Arial"/>
              <a:buChar char="•"/>
            </a:pPr>
            <a:r>
              <a:rPr lang="en-US" sz="3699">
                <a:solidFill>
                  <a:srgbClr val="F4E8E1"/>
                </a:solidFill>
                <a:latin typeface="Glacial Indifference"/>
              </a:rPr>
              <a:t>Learning tasks that allow for surface and deep Learning as well as the transfer of knowledge</a:t>
            </a:r>
          </a:p>
          <a:p>
            <a:pPr marL="798825" lvl="1" indent="-399412">
              <a:lnSpc>
                <a:spcPts val="5179"/>
              </a:lnSpc>
              <a:buFont typeface="Arial"/>
              <a:buChar char="•"/>
            </a:pPr>
            <a:r>
              <a:rPr lang="en-US" sz="3699">
                <a:solidFill>
                  <a:srgbClr val="F4E8E1"/>
                </a:solidFill>
                <a:latin typeface="Glacial Indifference"/>
              </a:rPr>
              <a:t>Learning Pit &amp; Growth Mindset</a:t>
            </a:r>
          </a:p>
          <a:p>
            <a:pPr marL="798825" lvl="1" indent="-399412">
              <a:lnSpc>
                <a:spcPts val="5179"/>
              </a:lnSpc>
              <a:buFont typeface="Arial"/>
              <a:buChar char="•"/>
            </a:pPr>
            <a:r>
              <a:rPr lang="en-US" sz="3699">
                <a:solidFill>
                  <a:srgbClr val="F4E8E1"/>
                </a:solidFill>
                <a:latin typeface="Glacial Indifference"/>
              </a:rPr>
              <a:t>Student agency</a:t>
            </a:r>
          </a:p>
          <a:p>
            <a:pPr marL="798825" lvl="1" indent="-399412">
              <a:lnSpc>
                <a:spcPts val="5179"/>
              </a:lnSpc>
              <a:buFont typeface="Arial"/>
              <a:buChar char="•"/>
            </a:pPr>
            <a:r>
              <a:rPr lang="en-US" sz="3699">
                <a:solidFill>
                  <a:srgbClr val="F4E8E1"/>
                </a:solidFill>
                <a:latin typeface="Glacial Indifference"/>
              </a:rPr>
              <a:t>Regular use of data</a:t>
            </a:r>
          </a:p>
          <a:p>
            <a:pPr>
              <a:lnSpc>
                <a:spcPts val="5179"/>
              </a:lnSpc>
            </a:pPr>
            <a:endParaRPr lang="en-US" sz="3699">
              <a:solidFill>
                <a:srgbClr val="F4E8E1"/>
              </a:solidFill>
              <a:latin typeface="Glacial Indifferenc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F70B8"/>
        </a:solidFill>
        <a:effectLst/>
      </p:bgPr>
    </p:bg>
    <p:spTree>
      <p:nvGrpSpPr>
        <p:cNvPr id="1" name=""/>
        <p:cNvGrpSpPr/>
        <p:nvPr/>
      </p:nvGrpSpPr>
      <p:grpSpPr>
        <a:xfrm>
          <a:off x="0" y="0"/>
          <a:ext cx="0" cy="0"/>
          <a:chOff x="0" y="0"/>
          <a:chExt cx="0" cy="0"/>
        </a:xfrm>
      </p:grpSpPr>
      <p:grpSp>
        <p:nvGrpSpPr>
          <p:cNvPr id="2" name="Group 2"/>
          <p:cNvGrpSpPr/>
          <p:nvPr/>
        </p:nvGrpSpPr>
        <p:grpSpPr>
          <a:xfrm>
            <a:off x="-317270" y="9346719"/>
            <a:ext cx="18991817" cy="940281"/>
            <a:chOff x="0" y="0"/>
            <a:chExt cx="5001960" cy="247646"/>
          </a:xfrm>
        </p:grpSpPr>
        <p:sp>
          <p:nvSpPr>
            <p:cNvPr id="3" name="Freeform 3"/>
            <p:cNvSpPr/>
            <p:nvPr/>
          </p:nvSpPr>
          <p:spPr>
            <a:xfrm>
              <a:off x="0" y="0"/>
              <a:ext cx="5001960" cy="247646"/>
            </a:xfrm>
            <a:custGeom>
              <a:avLst/>
              <a:gdLst/>
              <a:ahLst/>
              <a:cxnLst/>
              <a:rect l="l" t="t" r="r" b="b"/>
              <a:pathLst>
                <a:path w="5001960" h="247646">
                  <a:moveTo>
                    <a:pt x="0" y="0"/>
                  </a:moveTo>
                  <a:lnTo>
                    <a:pt x="5001960" y="0"/>
                  </a:lnTo>
                  <a:lnTo>
                    <a:pt x="5001960" y="247646"/>
                  </a:lnTo>
                  <a:lnTo>
                    <a:pt x="0" y="247646"/>
                  </a:lnTo>
                  <a:close/>
                </a:path>
              </a:pathLst>
            </a:custGeom>
            <a:solidFill>
              <a:srgbClr val="0F24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rcRect/>
          <a:stretch>
            <a:fillRect/>
          </a:stretch>
        </p:blipFill>
        <p:spPr>
          <a:xfrm>
            <a:off x="478137" y="1821366"/>
            <a:ext cx="8700502" cy="6150740"/>
          </a:xfrm>
          <a:prstGeom prst="rect">
            <a:avLst/>
          </a:prstGeom>
        </p:spPr>
      </p:pic>
      <p:sp>
        <p:nvSpPr>
          <p:cNvPr id="6" name="TextBox 6"/>
          <p:cNvSpPr txBox="1"/>
          <p:nvPr/>
        </p:nvSpPr>
        <p:spPr>
          <a:xfrm>
            <a:off x="9623304" y="642846"/>
            <a:ext cx="7375554" cy="1456563"/>
          </a:xfrm>
          <a:prstGeom prst="rect">
            <a:avLst/>
          </a:prstGeom>
        </p:spPr>
        <p:txBody>
          <a:bodyPr lIns="0" tIns="0" rIns="0" bIns="0" rtlCol="0" anchor="t">
            <a:spAutoFit/>
          </a:bodyPr>
          <a:lstStyle/>
          <a:p>
            <a:pPr>
              <a:lnSpc>
                <a:spcPts val="11466"/>
              </a:lnSpc>
            </a:pPr>
            <a:r>
              <a:rPr lang="en-US" sz="9800">
                <a:solidFill>
                  <a:srgbClr val="000000"/>
                </a:solidFill>
                <a:latin typeface="Singel"/>
              </a:rPr>
              <a:t>Learning Pit</a:t>
            </a:r>
          </a:p>
        </p:txBody>
      </p:sp>
      <p:sp>
        <p:nvSpPr>
          <p:cNvPr id="7" name="TextBox 7"/>
          <p:cNvSpPr txBox="1"/>
          <p:nvPr/>
        </p:nvSpPr>
        <p:spPr>
          <a:xfrm>
            <a:off x="9623304" y="2576124"/>
            <a:ext cx="4364006" cy="548640"/>
          </a:xfrm>
          <a:prstGeom prst="rect">
            <a:avLst/>
          </a:prstGeom>
        </p:spPr>
        <p:txBody>
          <a:bodyPr lIns="0" tIns="0" rIns="0" bIns="0" rtlCol="0" anchor="t">
            <a:spAutoFit/>
          </a:bodyPr>
          <a:lstStyle/>
          <a:p>
            <a:pPr>
              <a:lnSpc>
                <a:spcPts val="4079"/>
              </a:lnSpc>
            </a:pPr>
            <a:r>
              <a:rPr lang="en-US" sz="3999">
                <a:solidFill>
                  <a:srgbClr val="0F2452"/>
                </a:solidFill>
                <a:latin typeface="Glacial Indifference Bold"/>
              </a:rPr>
              <a:t>Going into the Pit </a:t>
            </a:r>
          </a:p>
        </p:txBody>
      </p:sp>
      <p:sp>
        <p:nvSpPr>
          <p:cNvPr id="8" name="TextBox 8"/>
          <p:cNvSpPr txBox="1"/>
          <p:nvPr/>
        </p:nvSpPr>
        <p:spPr>
          <a:xfrm>
            <a:off x="9611182" y="5782626"/>
            <a:ext cx="5770732" cy="548640"/>
          </a:xfrm>
          <a:prstGeom prst="rect">
            <a:avLst/>
          </a:prstGeom>
        </p:spPr>
        <p:txBody>
          <a:bodyPr lIns="0" tIns="0" rIns="0" bIns="0" rtlCol="0" anchor="t">
            <a:spAutoFit/>
          </a:bodyPr>
          <a:lstStyle/>
          <a:p>
            <a:pPr>
              <a:lnSpc>
                <a:spcPts val="4079"/>
              </a:lnSpc>
            </a:pPr>
            <a:r>
              <a:rPr lang="en-US" sz="3999">
                <a:solidFill>
                  <a:srgbClr val="0F2452"/>
                </a:solidFill>
                <a:latin typeface="Glacial Indifference Bold"/>
              </a:rPr>
              <a:t>Climbing out of the Pit </a:t>
            </a:r>
          </a:p>
        </p:txBody>
      </p:sp>
      <p:sp>
        <p:nvSpPr>
          <p:cNvPr id="9" name="TextBox 9"/>
          <p:cNvSpPr txBox="1"/>
          <p:nvPr/>
        </p:nvSpPr>
        <p:spPr>
          <a:xfrm>
            <a:off x="9611182" y="3062921"/>
            <a:ext cx="6561022" cy="2472055"/>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000000"/>
                </a:solidFill>
                <a:latin typeface="Glacial Indifference"/>
              </a:rPr>
              <a:t>Seeking Challenges </a:t>
            </a:r>
          </a:p>
          <a:p>
            <a:pPr marL="604519" lvl="1" indent="-302260">
              <a:lnSpc>
                <a:spcPts val="3919"/>
              </a:lnSpc>
              <a:buFont typeface="Arial"/>
              <a:buChar char="•"/>
            </a:pPr>
            <a:r>
              <a:rPr lang="en-US" sz="2799">
                <a:solidFill>
                  <a:srgbClr val="000000"/>
                </a:solidFill>
                <a:latin typeface="Glacial Indifference"/>
              </a:rPr>
              <a:t>Stepping out of your comfort zone </a:t>
            </a:r>
          </a:p>
          <a:p>
            <a:pPr marL="604519" lvl="1" indent="-302260">
              <a:lnSpc>
                <a:spcPts val="3919"/>
              </a:lnSpc>
              <a:buFont typeface="Arial"/>
              <a:buChar char="•"/>
            </a:pPr>
            <a:r>
              <a:rPr lang="en-US" sz="2799">
                <a:solidFill>
                  <a:srgbClr val="000000"/>
                </a:solidFill>
                <a:latin typeface="Glacial Indifference"/>
              </a:rPr>
              <a:t>Experimenting </a:t>
            </a:r>
          </a:p>
          <a:p>
            <a:pPr marL="604519" lvl="1" indent="-302260">
              <a:lnSpc>
                <a:spcPts val="3919"/>
              </a:lnSpc>
              <a:buFont typeface="Arial"/>
              <a:buChar char="•"/>
            </a:pPr>
            <a:r>
              <a:rPr lang="en-US" sz="2799">
                <a:solidFill>
                  <a:srgbClr val="000000"/>
                </a:solidFill>
                <a:latin typeface="Glacial Indifference"/>
              </a:rPr>
              <a:t>Questioning </a:t>
            </a:r>
          </a:p>
          <a:p>
            <a:pPr marL="604519" lvl="1" indent="-302260">
              <a:lnSpc>
                <a:spcPts val="3919"/>
              </a:lnSpc>
              <a:buFont typeface="Arial"/>
              <a:buChar char="•"/>
            </a:pPr>
            <a:r>
              <a:rPr lang="en-US" sz="2799">
                <a:solidFill>
                  <a:srgbClr val="000000"/>
                </a:solidFill>
                <a:latin typeface="Glacial Indifference"/>
              </a:rPr>
              <a:t>Looking for Alternatives </a:t>
            </a:r>
          </a:p>
        </p:txBody>
      </p:sp>
      <p:sp>
        <p:nvSpPr>
          <p:cNvPr id="10" name="TextBox 10"/>
          <p:cNvSpPr txBox="1"/>
          <p:nvPr/>
        </p:nvSpPr>
        <p:spPr>
          <a:xfrm>
            <a:off x="9623304" y="6455091"/>
            <a:ext cx="6561022" cy="2967355"/>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000000"/>
                </a:solidFill>
                <a:latin typeface="Glacial Indifference"/>
              </a:rPr>
              <a:t>Finding Solutions </a:t>
            </a:r>
          </a:p>
          <a:p>
            <a:pPr marL="604519" lvl="1" indent="-302260">
              <a:lnSpc>
                <a:spcPts val="3919"/>
              </a:lnSpc>
              <a:buFont typeface="Arial"/>
              <a:buChar char="•"/>
            </a:pPr>
            <a:r>
              <a:rPr lang="en-US" sz="2799">
                <a:solidFill>
                  <a:srgbClr val="000000"/>
                </a:solidFill>
                <a:latin typeface="Glacial Indifference"/>
              </a:rPr>
              <a:t>Creating meaning </a:t>
            </a:r>
          </a:p>
          <a:p>
            <a:pPr marL="604519" lvl="1" indent="-302260">
              <a:lnSpc>
                <a:spcPts val="3919"/>
              </a:lnSpc>
              <a:buFont typeface="Arial"/>
              <a:buChar char="•"/>
            </a:pPr>
            <a:r>
              <a:rPr lang="en-US" sz="2799">
                <a:solidFill>
                  <a:srgbClr val="000000"/>
                </a:solidFill>
                <a:latin typeface="Glacial Indifference"/>
              </a:rPr>
              <a:t>Gaining Clarity </a:t>
            </a:r>
          </a:p>
          <a:p>
            <a:pPr marL="604519" lvl="1" indent="-302260">
              <a:lnSpc>
                <a:spcPts val="3919"/>
              </a:lnSpc>
              <a:buFont typeface="Arial"/>
              <a:buChar char="•"/>
            </a:pPr>
            <a:r>
              <a:rPr lang="en-US" sz="2799">
                <a:solidFill>
                  <a:srgbClr val="000000"/>
                </a:solidFill>
                <a:latin typeface="Glacial Indifference"/>
              </a:rPr>
              <a:t>Harmonising </a:t>
            </a:r>
          </a:p>
          <a:p>
            <a:pPr marL="604519" lvl="1" indent="-302260">
              <a:lnSpc>
                <a:spcPts val="3919"/>
              </a:lnSpc>
              <a:buFont typeface="Arial"/>
              <a:buChar char="•"/>
            </a:pPr>
            <a:r>
              <a:rPr lang="en-US" sz="2799">
                <a:solidFill>
                  <a:srgbClr val="000000"/>
                </a:solidFill>
                <a:latin typeface="Glacial Indifference"/>
              </a:rPr>
              <a:t>Grasping </a:t>
            </a:r>
          </a:p>
          <a:p>
            <a:pPr>
              <a:lnSpc>
                <a:spcPts val="3919"/>
              </a:lnSpc>
            </a:pPr>
            <a:endParaRPr lang="en-US" sz="2799">
              <a:solidFill>
                <a:srgbClr val="000000"/>
              </a:solidFill>
              <a:latin typeface="Glacial Indifferenc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850CA7A258054BB1769B3A8685AD11" ma:contentTypeVersion="14" ma:contentTypeDescription="Create a new document." ma:contentTypeScope="" ma:versionID="278e6ea4824121ea7a6f62765866ef9b">
  <xsd:schema xmlns:xsd="http://www.w3.org/2001/XMLSchema" xmlns:xs="http://www.w3.org/2001/XMLSchema" xmlns:p="http://schemas.microsoft.com/office/2006/metadata/properties" xmlns:ns2="3fc405c7-3a35-4771-93f7-35e14ea07e9e" xmlns:ns3="3047b17f-f138-4ceb-967c-68808324510f" targetNamespace="http://schemas.microsoft.com/office/2006/metadata/properties" ma:root="true" ma:fieldsID="82d686675edf3ebf26494b8623fd86b2" ns2:_="" ns3:_="">
    <xsd:import namespace="3fc405c7-3a35-4771-93f7-35e14ea07e9e"/>
    <xsd:import namespace="3047b17f-f138-4ceb-967c-6880832451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c405c7-3a35-4771-93f7-35e14ea07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a21555c-f848-4579-ada2-944e5a2a9d94"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47b17f-f138-4ceb-967c-68808324510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14add77-15c9-445b-96b6-f8a78cfc07a5}" ma:internalName="TaxCatchAll" ma:showField="CatchAllData" ma:web="3047b17f-f138-4ceb-967c-6880832451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848286-4858-4DE5-B8E2-EBBF181A074C}">
  <ds:schemaRefs>
    <ds:schemaRef ds:uri="3047b17f-f138-4ceb-967c-68808324510f"/>
    <ds:schemaRef ds:uri="3fc405c7-3a35-4771-93f7-35e14ea07e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60D5CE-0306-4CBA-8809-E5EBA8F6C1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17</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start the year presos</dc:title>
  <cp:revision>2</cp:revision>
  <dcterms:created xsi:type="dcterms:W3CDTF">2006-08-16T00:00:00Z</dcterms:created>
  <dcterms:modified xsi:type="dcterms:W3CDTF">2023-02-14T12:29:27Z</dcterms:modified>
  <dc:identifier>DAFZhHRkmwY</dc:identifier>
</cp:coreProperties>
</file>